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  <p:sldMasterId id="2147483663" r:id="rId5"/>
    <p:sldMasterId id="2147483677" r:id="rId6"/>
  </p:sldMasterIdLst>
  <p:notesMasterIdLst>
    <p:notesMasterId r:id="rId17"/>
  </p:notesMasterIdLst>
  <p:sldIdLst>
    <p:sldId id="256" r:id="rId7"/>
    <p:sldId id="835" r:id="rId8"/>
    <p:sldId id="672" r:id="rId9"/>
    <p:sldId id="809" r:id="rId10"/>
    <p:sldId id="769" r:id="rId11"/>
    <p:sldId id="834" r:id="rId12"/>
    <p:sldId id="808" r:id="rId13"/>
    <p:sldId id="812" r:id="rId14"/>
    <p:sldId id="836" r:id="rId15"/>
    <p:sldId id="680" r:id="rId16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965"/>
    <a:srgbClr val="4083C4"/>
    <a:srgbClr val="E4B423"/>
    <a:srgbClr val="E5B421"/>
    <a:srgbClr val="5BA1DB"/>
    <a:srgbClr val="FFFFFF"/>
    <a:srgbClr val="00A4E4"/>
    <a:srgbClr val="E37170"/>
    <a:srgbClr val="8B877E"/>
    <a:srgbClr val="E4B4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B17515-0301-4D94-BF56-BCE7740830F8}" v="4" dt="2026-07-08T21:04:01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DB6F21-B3CE-4DFF-AE86-E7899EB9C66B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463743-22F2-4B18-B0C1-98C1790636B3}">
      <dgm:prSet/>
      <dgm:spPr/>
      <dgm:t>
        <a:bodyPr/>
        <a:lstStyle/>
        <a:p>
          <a:r>
            <a:rPr lang="en-US"/>
            <a:t>Study Need</a:t>
          </a:r>
        </a:p>
      </dgm:t>
    </dgm:pt>
    <dgm:pt modelId="{64337BB8-3677-4E6B-8A72-077F88E999BE}" type="parTrans" cxnId="{C1B4B7DD-0F4E-4567-828B-2919A0AA7952}">
      <dgm:prSet/>
      <dgm:spPr/>
      <dgm:t>
        <a:bodyPr/>
        <a:lstStyle/>
        <a:p>
          <a:endParaRPr lang="en-US"/>
        </a:p>
      </dgm:t>
    </dgm:pt>
    <dgm:pt modelId="{A065FCD4-7FA9-47D1-A079-FC6E8D018917}" type="sibTrans" cxnId="{C1B4B7DD-0F4E-4567-828B-2919A0AA7952}">
      <dgm:prSet/>
      <dgm:spPr/>
      <dgm:t>
        <a:bodyPr/>
        <a:lstStyle/>
        <a:p>
          <a:endParaRPr lang="en-US"/>
        </a:p>
      </dgm:t>
    </dgm:pt>
    <dgm:pt modelId="{20BCBBE5-3320-430D-9F1D-DEA0ACDA7024}">
      <dgm:prSet/>
      <dgm:spPr/>
      <dgm:t>
        <a:bodyPr/>
        <a:lstStyle/>
        <a:p>
          <a:r>
            <a:rPr lang="en-US"/>
            <a:t>Ward Office</a:t>
          </a:r>
        </a:p>
      </dgm:t>
    </dgm:pt>
    <dgm:pt modelId="{D2403849-2D2D-42C8-A5FA-8DC3FEC6D889}" type="parTrans" cxnId="{F91D3893-0B11-4E78-BC3A-9D7C3AD8EFFF}">
      <dgm:prSet/>
      <dgm:spPr/>
      <dgm:t>
        <a:bodyPr/>
        <a:lstStyle/>
        <a:p>
          <a:endParaRPr lang="en-US"/>
        </a:p>
      </dgm:t>
    </dgm:pt>
    <dgm:pt modelId="{9A61CA1B-A42A-44A6-AFEC-864E1AA61FFD}" type="sibTrans" cxnId="{F91D3893-0B11-4E78-BC3A-9D7C3AD8EFFF}">
      <dgm:prSet/>
      <dgm:spPr/>
      <dgm:t>
        <a:bodyPr/>
        <a:lstStyle/>
        <a:p>
          <a:endParaRPr lang="en-US"/>
        </a:p>
      </dgm:t>
    </dgm:pt>
    <dgm:pt modelId="{81311D45-2B1F-4B95-A13C-DBB8E96DCAD6}">
      <dgm:prSet/>
      <dgm:spPr/>
      <dgm:t>
        <a:bodyPr/>
        <a:lstStyle/>
        <a:p>
          <a:r>
            <a:rPr lang="en-US"/>
            <a:t>CDOT Liaison</a:t>
          </a:r>
        </a:p>
      </dgm:t>
    </dgm:pt>
    <dgm:pt modelId="{A3EB2541-C145-443B-ACE5-FF735731B2F1}" type="parTrans" cxnId="{62B39373-58D5-4F65-8EFE-93B5602F29FF}">
      <dgm:prSet/>
      <dgm:spPr/>
      <dgm:t>
        <a:bodyPr/>
        <a:lstStyle/>
        <a:p>
          <a:endParaRPr lang="en-US"/>
        </a:p>
      </dgm:t>
    </dgm:pt>
    <dgm:pt modelId="{4CAB73F8-E2B2-4C48-94C0-5371C6173A6D}" type="sibTrans" cxnId="{62B39373-58D5-4F65-8EFE-93B5602F29FF}">
      <dgm:prSet/>
      <dgm:spPr/>
      <dgm:t>
        <a:bodyPr/>
        <a:lstStyle/>
        <a:p>
          <a:endParaRPr lang="en-US"/>
        </a:p>
      </dgm:t>
    </dgm:pt>
    <dgm:pt modelId="{E7618F43-4FAD-4AF1-8F0B-8E24DA5526DF}">
      <dgm:prSet/>
      <dgm:spPr/>
      <dgm:t>
        <a:bodyPr/>
        <a:lstStyle/>
        <a:p>
          <a:r>
            <a:rPr lang="en-US"/>
            <a:t>CDOT Traffic Design</a:t>
          </a:r>
        </a:p>
      </dgm:t>
    </dgm:pt>
    <dgm:pt modelId="{77261189-83B8-46BA-B07F-AD531ABD4245}" type="parTrans" cxnId="{8CAC5996-5EB4-4527-87C2-4B13DC8074C9}">
      <dgm:prSet/>
      <dgm:spPr/>
      <dgm:t>
        <a:bodyPr/>
        <a:lstStyle/>
        <a:p>
          <a:endParaRPr lang="en-US"/>
        </a:p>
      </dgm:t>
    </dgm:pt>
    <dgm:pt modelId="{6298987C-FABA-4064-A7FE-7DBAC8BBE392}" type="sibTrans" cxnId="{8CAC5996-5EB4-4527-87C2-4B13DC8074C9}">
      <dgm:prSet/>
      <dgm:spPr/>
      <dgm:t>
        <a:bodyPr/>
        <a:lstStyle/>
        <a:p>
          <a:endParaRPr lang="en-US"/>
        </a:p>
      </dgm:t>
    </dgm:pt>
    <dgm:pt modelId="{D0AB7C43-EC66-47E5-A95E-19F73A56F3B5}">
      <dgm:prSet/>
      <dgm:spPr/>
      <dgm:t>
        <a:bodyPr/>
        <a:lstStyle/>
        <a:p>
          <a:r>
            <a:rPr lang="en-US"/>
            <a:t>Constituent complaint</a:t>
          </a:r>
        </a:p>
      </dgm:t>
    </dgm:pt>
    <dgm:pt modelId="{02BDDBBA-E5AF-49A6-ABC3-75405169C036}" type="parTrans" cxnId="{78157C79-6A24-4ACE-AEE6-7DC8FE53A0D3}">
      <dgm:prSet/>
      <dgm:spPr/>
      <dgm:t>
        <a:bodyPr/>
        <a:lstStyle/>
        <a:p>
          <a:endParaRPr lang="en-US"/>
        </a:p>
      </dgm:t>
    </dgm:pt>
    <dgm:pt modelId="{50042678-F698-4D1C-93FA-02912DF3A199}" type="sibTrans" cxnId="{78157C79-6A24-4ACE-AEE6-7DC8FE53A0D3}">
      <dgm:prSet/>
      <dgm:spPr/>
      <dgm:t>
        <a:bodyPr/>
        <a:lstStyle/>
        <a:p>
          <a:endParaRPr lang="en-US"/>
        </a:p>
      </dgm:t>
    </dgm:pt>
    <dgm:pt modelId="{B8D5171C-8EE9-4D56-AFBA-6547659A40E2}">
      <dgm:prSet/>
      <dgm:spPr/>
      <dgm:t>
        <a:bodyPr/>
        <a:lstStyle/>
        <a:p>
          <a:r>
            <a:rPr lang="en-US"/>
            <a:t>Known safety concern</a:t>
          </a:r>
        </a:p>
      </dgm:t>
    </dgm:pt>
    <dgm:pt modelId="{C5777861-3328-4263-A1EA-34B8738E1566}" type="parTrans" cxnId="{EAD2F374-3820-4E23-AF76-6104F2F85897}">
      <dgm:prSet/>
      <dgm:spPr/>
      <dgm:t>
        <a:bodyPr/>
        <a:lstStyle/>
        <a:p>
          <a:endParaRPr lang="en-US"/>
        </a:p>
      </dgm:t>
    </dgm:pt>
    <dgm:pt modelId="{301238BC-A573-4357-84FA-B7913EB11A3D}" type="sibTrans" cxnId="{EAD2F374-3820-4E23-AF76-6104F2F85897}">
      <dgm:prSet/>
      <dgm:spPr/>
      <dgm:t>
        <a:bodyPr/>
        <a:lstStyle/>
        <a:p>
          <a:endParaRPr lang="en-US"/>
        </a:p>
      </dgm:t>
    </dgm:pt>
    <dgm:pt modelId="{B963AE28-3664-4CF6-BA53-B901D81B7F93}">
      <dgm:prSet/>
      <dgm:spPr/>
      <dgm:t>
        <a:bodyPr/>
        <a:lstStyle/>
        <a:p>
          <a:r>
            <a:rPr lang="en-US"/>
            <a:t>Change in the roadway network</a:t>
          </a:r>
        </a:p>
      </dgm:t>
    </dgm:pt>
    <dgm:pt modelId="{FED653F1-0221-4009-A800-3C56AB060B37}" type="parTrans" cxnId="{A9CA2E17-4984-48C0-9BCB-909E2336E3B5}">
      <dgm:prSet/>
      <dgm:spPr/>
      <dgm:t>
        <a:bodyPr/>
        <a:lstStyle/>
        <a:p>
          <a:endParaRPr lang="en-US"/>
        </a:p>
      </dgm:t>
    </dgm:pt>
    <dgm:pt modelId="{4EB3EA7A-A19B-4584-B788-87F70AB5CD6C}" type="sibTrans" cxnId="{A9CA2E17-4984-48C0-9BCB-909E2336E3B5}">
      <dgm:prSet/>
      <dgm:spPr/>
      <dgm:t>
        <a:bodyPr/>
        <a:lstStyle/>
        <a:p>
          <a:endParaRPr lang="en-US"/>
        </a:p>
      </dgm:t>
    </dgm:pt>
    <dgm:pt modelId="{7D74A311-2DC8-4298-8833-4BC35EC02A4D}">
      <dgm:prSet/>
      <dgm:spPr/>
      <dgm:t>
        <a:bodyPr/>
        <a:lstStyle/>
        <a:p>
          <a:r>
            <a:rPr lang="en-US"/>
            <a:t>Ward collects information related to the study need</a:t>
          </a:r>
        </a:p>
      </dgm:t>
    </dgm:pt>
    <dgm:pt modelId="{7BAC8F18-7F7D-4612-924A-E61FD198B799}" type="parTrans" cxnId="{9E1FD088-3C30-45A4-9E76-1CAED3CC0398}">
      <dgm:prSet/>
      <dgm:spPr/>
      <dgm:t>
        <a:bodyPr/>
        <a:lstStyle/>
        <a:p>
          <a:endParaRPr lang="en-US"/>
        </a:p>
      </dgm:t>
    </dgm:pt>
    <dgm:pt modelId="{3BD85212-7EC4-48CF-B162-11E5EEF0A612}" type="sibTrans" cxnId="{9E1FD088-3C30-45A4-9E76-1CAED3CC0398}">
      <dgm:prSet/>
      <dgm:spPr/>
      <dgm:t>
        <a:bodyPr/>
        <a:lstStyle/>
        <a:p>
          <a:endParaRPr lang="en-US"/>
        </a:p>
      </dgm:t>
    </dgm:pt>
    <dgm:pt modelId="{AD58763D-0106-408B-839E-828935873FDE}">
      <dgm:prSet/>
      <dgm:spPr/>
      <dgm:t>
        <a:bodyPr/>
        <a:lstStyle/>
        <a:p>
          <a:r>
            <a:rPr lang="en-US"/>
            <a:t>Ward handles communications with residents</a:t>
          </a:r>
        </a:p>
      </dgm:t>
    </dgm:pt>
    <dgm:pt modelId="{F2714CE9-081E-4A0D-8BF5-1A1F7AC82567}" type="parTrans" cxnId="{5571BBF9-0BC2-4E08-A19E-045FBDECB76F}">
      <dgm:prSet/>
      <dgm:spPr/>
      <dgm:t>
        <a:bodyPr/>
        <a:lstStyle/>
        <a:p>
          <a:endParaRPr lang="en-US"/>
        </a:p>
      </dgm:t>
    </dgm:pt>
    <dgm:pt modelId="{EC36DB97-E1F6-49BE-8475-6DC47DBA2CB8}" type="sibTrans" cxnId="{5571BBF9-0BC2-4E08-A19E-045FBDECB76F}">
      <dgm:prSet/>
      <dgm:spPr/>
      <dgm:t>
        <a:bodyPr/>
        <a:lstStyle/>
        <a:p>
          <a:endParaRPr lang="en-US"/>
        </a:p>
      </dgm:t>
    </dgm:pt>
    <dgm:pt modelId="{F1FD369D-A2A1-42A4-89B0-934A1C6F892E}">
      <dgm:prSet/>
      <dgm:spPr/>
      <dgm:t>
        <a:bodyPr/>
        <a:lstStyle/>
        <a:p>
          <a:r>
            <a:rPr lang="en-US"/>
            <a:t>Liaison facilitates communications between the Ward and CDOT as needed</a:t>
          </a:r>
        </a:p>
      </dgm:t>
    </dgm:pt>
    <dgm:pt modelId="{40CF08CC-28FF-4243-BB1A-FF49B415339B}" type="parTrans" cxnId="{35E06FC2-2C1B-4ECB-ABD2-7F7562B910D4}">
      <dgm:prSet/>
      <dgm:spPr/>
      <dgm:t>
        <a:bodyPr/>
        <a:lstStyle/>
        <a:p>
          <a:endParaRPr lang="en-US"/>
        </a:p>
      </dgm:t>
    </dgm:pt>
    <dgm:pt modelId="{23D37529-E1A2-4218-9211-717E27C6615C}" type="sibTrans" cxnId="{35E06FC2-2C1B-4ECB-ABD2-7F7562B910D4}">
      <dgm:prSet/>
      <dgm:spPr/>
      <dgm:t>
        <a:bodyPr/>
        <a:lstStyle/>
        <a:p>
          <a:endParaRPr lang="en-US"/>
        </a:p>
      </dgm:t>
    </dgm:pt>
    <dgm:pt modelId="{F029B104-F7F9-4889-92E3-741C58B81547}">
      <dgm:prSet/>
      <dgm:spPr/>
      <dgm:t>
        <a:bodyPr/>
        <a:lstStyle/>
        <a:p>
          <a:r>
            <a:rPr lang="en-US"/>
            <a:t>Liaison helps Ward understand menu process, including funding options and construction timelines</a:t>
          </a:r>
        </a:p>
      </dgm:t>
    </dgm:pt>
    <dgm:pt modelId="{EBE9B663-D178-416C-8476-AA965AB7DE6D}" type="parTrans" cxnId="{40EEE4FA-9A39-4D8E-AA36-F2227B240930}">
      <dgm:prSet/>
      <dgm:spPr/>
      <dgm:t>
        <a:bodyPr/>
        <a:lstStyle/>
        <a:p>
          <a:endParaRPr lang="en-US"/>
        </a:p>
      </dgm:t>
    </dgm:pt>
    <dgm:pt modelId="{E2E64874-F760-4C07-8D46-8F57112077E1}" type="sibTrans" cxnId="{40EEE4FA-9A39-4D8E-AA36-F2227B240930}">
      <dgm:prSet/>
      <dgm:spPr/>
      <dgm:t>
        <a:bodyPr/>
        <a:lstStyle/>
        <a:p>
          <a:endParaRPr lang="en-US"/>
        </a:p>
      </dgm:t>
    </dgm:pt>
    <dgm:pt modelId="{7205A850-9F7C-43A7-9ADE-5067C9E5C32A}">
      <dgm:prSet/>
      <dgm:spPr/>
      <dgm:t>
        <a:bodyPr/>
        <a:lstStyle/>
        <a:p>
          <a:r>
            <a:rPr lang="en-US"/>
            <a:t>Ward Prepares Request Form</a:t>
          </a:r>
        </a:p>
      </dgm:t>
    </dgm:pt>
    <dgm:pt modelId="{A94E962A-D647-4358-9F31-382FD9FC4DFB}" type="parTrans" cxnId="{91BEC100-C570-4BA9-94E3-19CBCF4095EC}">
      <dgm:prSet/>
      <dgm:spPr/>
      <dgm:t>
        <a:bodyPr/>
        <a:lstStyle/>
        <a:p>
          <a:endParaRPr lang="en-US"/>
        </a:p>
      </dgm:t>
    </dgm:pt>
    <dgm:pt modelId="{0BA853C6-9186-475D-95BD-9F1425778916}" type="sibTrans" cxnId="{91BEC100-C570-4BA9-94E3-19CBCF4095EC}">
      <dgm:prSet/>
      <dgm:spPr/>
      <dgm:t>
        <a:bodyPr/>
        <a:lstStyle/>
        <a:p>
          <a:endParaRPr lang="en-US"/>
        </a:p>
      </dgm:t>
    </dgm:pt>
    <dgm:pt modelId="{6535F6D9-04D4-4B18-8C58-5574F8A2D973}">
      <dgm:prSet/>
      <dgm:spPr/>
      <dgm:t>
        <a:bodyPr/>
        <a:lstStyle/>
        <a:p>
          <a:r>
            <a:rPr lang="en-US"/>
            <a:t>Receives Request Form</a:t>
          </a:r>
        </a:p>
      </dgm:t>
    </dgm:pt>
    <dgm:pt modelId="{3BC2C2A5-99A9-4262-863B-018253012CDE}" type="parTrans" cxnId="{C8703C8C-8A29-4E4D-BF75-77911E2E57BC}">
      <dgm:prSet/>
      <dgm:spPr/>
      <dgm:t>
        <a:bodyPr/>
        <a:lstStyle/>
        <a:p>
          <a:endParaRPr lang="en-US"/>
        </a:p>
      </dgm:t>
    </dgm:pt>
    <dgm:pt modelId="{E94D2BB5-4B55-4F65-A4A4-6953973237BA}" type="sibTrans" cxnId="{C8703C8C-8A29-4E4D-BF75-77911E2E57BC}">
      <dgm:prSet/>
      <dgm:spPr/>
      <dgm:t>
        <a:bodyPr/>
        <a:lstStyle/>
        <a:p>
          <a:endParaRPr lang="en-US"/>
        </a:p>
      </dgm:t>
    </dgm:pt>
    <dgm:pt modelId="{687542AC-1EAA-450D-AEBD-0BC0D922601E}">
      <dgm:prSet/>
      <dgm:spPr/>
      <dgm:t>
        <a:bodyPr/>
        <a:lstStyle/>
        <a:p>
          <a:r>
            <a:rPr lang="en-US"/>
            <a:t>Does additional research and data collection</a:t>
          </a:r>
        </a:p>
      </dgm:t>
    </dgm:pt>
    <dgm:pt modelId="{04A52663-0E1F-49EC-AFB8-EC636E45FF76}" type="parTrans" cxnId="{D18FF6B6-98E7-4B00-A469-375149132574}">
      <dgm:prSet/>
      <dgm:spPr/>
      <dgm:t>
        <a:bodyPr/>
        <a:lstStyle/>
        <a:p>
          <a:endParaRPr lang="en-US"/>
        </a:p>
      </dgm:t>
    </dgm:pt>
    <dgm:pt modelId="{28C0CA47-A72B-4FB8-BCC0-267DBAF8CFD1}" type="sibTrans" cxnId="{D18FF6B6-98E7-4B00-A469-375149132574}">
      <dgm:prSet/>
      <dgm:spPr/>
      <dgm:t>
        <a:bodyPr/>
        <a:lstStyle/>
        <a:p>
          <a:endParaRPr lang="en-US"/>
        </a:p>
      </dgm:t>
    </dgm:pt>
    <dgm:pt modelId="{AF432B53-1E59-48A8-8186-A852F867FFFE}">
      <dgm:prSet/>
      <dgm:spPr/>
      <dgm:t>
        <a:bodyPr/>
        <a:lstStyle/>
        <a:p>
          <a:r>
            <a:rPr lang="en-US"/>
            <a:t>Prepares a Traffic Study with recommendations for the Ward to consider</a:t>
          </a:r>
        </a:p>
      </dgm:t>
    </dgm:pt>
    <dgm:pt modelId="{ABD43364-A654-4A42-91F1-0D3694998ECC}" type="parTrans" cxnId="{6494EE6B-F24C-4710-A56B-5C85DAF57C9B}">
      <dgm:prSet/>
      <dgm:spPr/>
      <dgm:t>
        <a:bodyPr/>
        <a:lstStyle/>
        <a:p>
          <a:endParaRPr lang="en-US"/>
        </a:p>
      </dgm:t>
    </dgm:pt>
    <dgm:pt modelId="{377C175B-B467-40E6-B774-1BC9C4D4CAE2}" type="sibTrans" cxnId="{6494EE6B-F24C-4710-A56B-5C85DAF57C9B}">
      <dgm:prSet/>
      <dgm:spPr/>
      <dgm:t>
        <a:bodyPr/>
        <a:lstStyle/>
        <a:p>
          <a:endParaRPr lang="en-US"/>
        </a:p>
      </dgm:t>
    </dgm:pt>
    <dgm:pt modelId="{46EC642C-B7E1-43A0-9822-E697C629F43B}" type="pres">
      <dgm:prSet presAssocID="{30DB6F21-B3CE-4DFF-AE86-E7899EB9C66B}" presName="Name0" presStyleCnt="0">
        <dgm:presLayoutVars>
          <dgm:dir/>
          <dgm:animLvl val="lvl"/>
          <dgm:resizeHandles val="exact"/>
        </dgm:presLayoutVars>
      </dgm:prSet>
      <dgm:spPr/>
    </dgm:pt>
    <dgm:pt modelId="{A09B4C06-71AD-4562-BFEB-8599E0F13922}" type="pres">
      <dgm:prSet presAssocID="{30DB6F21-B3CE-4DFF-AE86-E7899EB9C66B}" presName="tSp" presStyleCnt="0"/>
      <dgm:spPr/>
    </dgm:pt>
    <dgm:pt modelId="{B4588BF2-EE86-43E2-968D-D0AAD70C2C8D}" type="pres">
      <dgm:prSet presAssocID="{30DB6F21-B3CE-4DFF-AE86-E7899EB9C66B}" presName="bSp" presStyleCnt="0"/>
      <dgm:spPr/>
    </dgm:pt>
    <dgm:pt modelId="{FD257BFB-A1DD-4449-8676-6C36AD408B27}" type="pres">
      <dgm:prSet presAssocID="{30DB6F21-B3CE-4DFF-AE86-E7899EB9C66B}" presName="process" presStyleCnt="0"/>
      <dgm:spPr/>
    </dgm:pt>
    <dgm:pt modelId="{59FE6AE5-8DF8-48B5-BF59-B212EF49E6BF}" type="pres">
      <dgm:prSet presAssocID="{A8463743-22F2-4B18-B0C1-98C1790636B3}" presName="composite1" presStyleCnt="0"/>
      <dgm:spPr/>
    </dgm:pt>
    <dgm:pt modelId="{7DC33E8F-7CF2-49E5-8B2A-4546888674BF}" type="pres">
      <dgm:prSet presAssocID="{A8463743-22F2-4B18-B0C1-98C1790636B3}" presName="dummyNode1" presStyleLbl="node1" presStyleIdx="0" presStyleCnt="4"/>
      <dgm:spPr/>
    </dgm:pt>
    <dgm:pt modelId="{FDBEE83F-9D1D-452E-ABD8-CA820279583B}" type="pres">
      <dgm:prSet presAssocID="{A8463743-22F2-4B18-B0C1-98C1790636B3}" presName="childNode1" presStyleLbl="bgAcc1" presStyleIdx="0" presStyleCnt="4">
        <dgm:presLayoutVars>
          <dgm:bulletEnabled val="1"/>
        </dgm:presLayoutVars>
      </dgm:prSet>
      <dgm:spPr/>
    </dgm:pt>
    <dgm:pt modelId="{9C64FB77-94A3-4B5A-9F74-0079DA045962}" type="pres">
      <dgm:prSet presAssocID="{A8463743-22F2-4B18-B0C1-98C1790636B3}" presName="childNode1tx" presStyleLbl="bgAcc1" presStyleIdx="0" presStyleCnt="4">
        <dgm:presLayoutVars>
          <dgm:bulletEnabled val="1"/>
        </dgm:presLayoutVars>
      </dgm:prSet>
      <dgm:spPr/>
    </dgm:pt>
    <dgm:pt modelId="{B77D96AC-FDB6-4344-A1F1-FA9D086D114E}" type="pres">
      <dgm:prSet presAssocID="{A8463743-22F2-4B18-B0C1-98C1790636B3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6E0BAE9D-2EAF-46C4-A16F-FD74DFAAC1FE}" type="pres">
      <dgm:prSet presAssocID="{A8463743-22F2-4B18-B0C1-98C1790636B3}" presName="connSite1" presStyleCnt="0"/>
      <dgm:spPr/>
    </dgm:pt>
    <dgm:pt modelId="{50BAA5F3-660A-440D-AFA9-4871E791A274}" type="pres">
      <dgm:prSet presAssocID="{A065FCD4-7FA9-47D1-A079-FC6E8D018917}" presName="Name9" presStyleLbl="sibTrans2D1" presStyleIdx="0" presStyleCnt="3"/>
      <dgm:spPr/>
    </dgm:pt>
    <dgm:pt modelId="{0ED538F7-52A5-4153-907D-DD0C0D7213C5}" type="pres">
      <dgm:prSet presAssocID="{20BCBBE5-3320-430D-9F1D-DEA0ACDA7024}" presName="composite2" presStyleCnt="0"/>
      <dgm:spPr/>
    </dgm:pt>
    <dgm:pt modelId="{B6EA2553-7B51-4917-94AB-9E59CAD92BC6}" type="pres">
      <dgm:prSet presAssocID="{20BCBBE5-3320-430D-9F1D-DEA0ACDA7024}" presName="dummyNode2" presStyleLbl="node1" presStyleIdx="0" presStyleCnt="4"/>
      <dgm:spPr/>
    </dgm:pt>
    <dgm:pt modelId="{8C583FB0-27B8-4FA4-8B2E-6A31C607B1F8}" type="pres">
      <dgm:prSet presAssocID="{20BCBBE5-3320-430D-9F1D-DEA0ACDA7024}" presName="childNode2" presStyleLbl="bgAcc1" presStyleIdx="1" presStyleCnt="4">
        <dgm:presLayoutVars>
          <dgm:bulletEnabled val="1"/>
        </dgm:presLayoutVars>
      </dgm:prSet>
      <dgm:spPr/>
    </dgm:pt>
    <dgm:pt modelId="{A82EBFDD-C87B-4C8F-9D4F-65EABE339775}" type="pres">
      <dgm:prSet presAssocID="{20BCBBE5-3320-430D-9F1D-DEA0ACDA7024}" presName="childNode2tx" presStyleLbl="bgAcc1" presStyleIdx="1" presStyleCnt="4">
        <dgm:presLayoutVars>
          <dgm:bulletEnabled val="1"/>
        </dgm:presLayoutVars>
      </dgm:prSet>
      <dgm:spPr/>
    </dgm:pt>
    <dgm:pt modelId="{446F09C5-E827-4F1B-9EB3-76CF55A35D79}" type="pres">
      <dgm:prSet presAssocID="{20BCBBE5-3320-430D-9F1D-DEA0ACDA7024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1335B995-26A9-49B5-A206-DABD2C0046DF}" type="pres">
      <dgm:prSet presAssocID="{20BCBBE5-3320-430D-9F1D-DEA0ACDA7024}" presName="connSite2" presStyleCnt="0"/>
      <dgm:spPr/>
    </dgm:pt>
    <dgm:pt modelId="{60BE1F67-6022-4D4F-8329-EA3AE0B38F2A}" type="pres">
      <dgm:prSet presAssocID="{9A61CA1B-A42A-44A6-AFEC-864E1AA61FFD}" presName="Name18" presStyleLbl="sibTrans2D1" presStyleIdx="1" presStyleCnt="3"/>
      <dgm:spPr/>
    </dgm:pt>
    <dgm:pt modelId="{49918E50-CADA-415F-B053-2DADC54ECFDF}" type="pres">
      <dgm:prSet presAssocID="{81311D45-2B1F-4B95-A13C-DBB8E96DCAD6}" presName="composite1" presStyleCnt="0"/>
      <dgm:spPr/>
    </dgm:pt>
    <dgm:pt modelId="{1091B60A-D4DD-49F7-8AF3-440178416757}" type="pres">
      <dgm:prSet presAssocID="{81311D45-2B1F-4B95-A13C-DBB8E96DCAD6}" presName="dummyNode1" presStyleLbl="node1" presStyleIdx="1" presStyleCnt="4"/>
      <dgm:spPr/>
    </dgm:pt>
    <dgm:pt modelId="{4033715F-5FE3-4085-9100-EADDDBB4C90F}" type="pres">
      <dgm:prSet presAssocID="{81311D45-2B1F-4B95-A13C-DBB8E96DCAD6}" presName="childNode1" presStyleLbl="bgAcc1" presStyleIdx="2" presStyleCnt="4">
        <dgm:presLayoutVars>
          <dgm:bulletEnabled val="1"/>
        </dgm:presLayoutVars>
      </dgm:prSet>
      <dgm:spPr/>
    </dgm:pt>
    <dgm:pt modelId="{1A2DA520-D5B5-43E2-927F-728AB493B437}" type="pres">
      <dgm:prSet presAssocID="{81311D45-2B1F-4B95-A13C-DBB8E96DCAD6}" presName="childNode1tx" presStyleLbl="bgAcc1" presStyleIdx="2" presStyleCnt="4">
        <dgm:presLayoutVars>
          <dgm:bulletEnabled val="1"/>
        </dgm:presLayoutVars>
      </dgm:prSet>
      <dgm:spPr/>
    </dgm:pt>
    <dgm:pt modelId="{E10423EF-2F55-41DA-A36A-A3DF78428A20}" type="pres">
      <dgm:prSet presAssocID="{81311D45-2B1F-4B95-A13C-DBB8E96DCAD6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0CBFF828-3DA1-4C94-A5ED-123FD9204AF3}" type="pres">
      <dgm:prSet presAssocID="{81311D45-2B1F-4B95-A13C-DBB8E96DCAD6}" presName="connSite1" presStyleCnt="0"/>
      <dgm:spPr/>
    </dgm:pt>
    <dgm:pt modelId="{8DEC4C92-562A-4EF5-8CAB-6D7A68330DEC}" type="pres">
      <dgm:prSet presAssocID="{4CAB73F8-E2B2-4C48-94C0-5371C6173A6D}" presName="Name9" presStyleLbl="sibTrans2D1" presStyleIdx="2" presStyleCnt="3"/>
      <dgm:spPr/>
    </dgm:pt>
    <dgm:pt modelId="{BD692A48-888B-4016-B8B9-A83A31A31961}" type="pres">
      <dgm:prSet presAssocID="{E7618F43-4FAD-4AF1-8F0B-8E24DA5526DF}" presName="composite2" presStyleCnt="0"/>
      <dgm:spPr/>
    </dgm:pt>
    <dgm:pt modelId="{94CE971D-DA67-4BC7-8359-9E8B8CA93EB7}" type="pres">
      <dgm:prSet presAssocID="{E7618F43-4FAD-4AF1-8F0B-8E24DA5526DF}" presName="dummyNode2" presStyleLbl="node1" presStyleIdx="2" presStyleCnt="4"/>
      <dgm:spPr/>
    </dgm:pt>
    <dgm:pt modelId="{1354DFEA-A050-4CBA-956A-AF432CE5A076}" type="pres">
      <dgm:prSet presAssocID="{E7618F43-4FAD-4AF1-8F0B-8E24DA5526DF}" presName="childNode2" presStyleLbl="bgAcc1" presStyleIdx="3" presStyleCnt="4">
        <dgm:presLayoutVars>
          <dgm:bulletEnabled val="1"/>
        </dgm:presLayoutVars>
      </dgm:prSet>
      <dgm:spPr/>
    </dgm:pt>
    <dgm:pt modelId="{BE5D9CD1-9BE2-4358-AF37-982C571F59CD}" type="pres">
      <dgm:prSet presAssocID="{E7618F43-4FAD-4AF1-8F0B-8E24DA5526DF}" presName="childNode2tx" presStyleLbl="bgAcc1" presStyleIdx="3" presStyleCnt="4">
        <dgm:presLayoutVars>
          <dgm:bulletEnabled val="1"/>
        </dgm:presLayoutVars>
      </dgm:prSet>
      <dgm:spPr/>
    </dgm:pt>
    <dgm:pt modelId="{784E77C7-C55C-426A-B6E1-D6AD7CB83415}" type="pres">
      <dgm:prSet presAssocID="{E7618F43-4FAD-4AF1-8F0B-8E24DA5526DF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A549B3BC-3A3D-477B-AE04-2209DE41D854}" type="pres">
      <dgm:prSet presAssocID="{E7618F43-4FAD-4AF1-8F0B-8E24DA5526DF}" presName="connSite2" presStyleCnt="0"/>
      <dgm:spPr/>
    </dgm:pt>
  </dgm:ptLst>
  <dgm:cxnLst>
    <dgm:cxn modelId="{91BEC100-C570-4BA9-94E3-19CBCF4095EC}" srcId="{20BCBBE5-3320-430D-9F1D-DEA0ACDA7024}" destId="{7205A850-9F7C-43A7-9ADE-5067C9E5C32A}" srcOrd="1" destOrd="0" parTransId="{A94E962A-D647-4358-9F31-382FD9FC4DFB}" sibTransId="{0BA853C6-9186-475D-95BD-9F1425778916}"/>
    <dgm:cxn modelId="{0C810405-168A-4D89-9740-9F8F1C154C80}" type="presOf" srcId="{F029B104-F7F9-4889-92E3-741C58B81547}" destId="{4033715F-5FE3-4085-9100-EADDDBB4C90F}" srcOrd="0" destOrd="1" presId="urn:microsoft.com/office/officeart/2005/8/layout/hProcess4"/>
    <dgm:cxn modelId="{856E0C09-FE59-4CA0-ABF9-36AA8C84C8F1}" type="presOf" srcId="{F1FD369D-A2A1-42A4-89B0-934A1C6F892E}" destId="{4033715F-5FE3-4085-9100-EADDDBB4C90F}" srcOrd="0" destOrd="0" presId="urn:microsoft.com/office/officeart/2005/8/layout/hProcess4"/>
    <dgm:cxn modelId="{746C5B0A-9B0D-4848-9078-EAF9598A46D0}" type="presOf" srcId="{A065FCD4-7FA9-47D1-A079-FC6E8D018917}" destId="{50BAA5F3-660A-440D-AFA9-4871E791A274}" srcOrd="0" destOrd="0" presId="urn:microsoft.com/office/officeart/2005/8/layout/hProcess4"/>
    <dgm:cxn modelId="{53A1CE0B-9BEE-409F-80D0-C0059CF2F576}" type="presOf" srcId="{B8D5171C-8EE9-4D56-AFBA-6547659A40E2}" destId="{FDBEE83F-9D1D-452E-ABD8-CA820279583B}" srcOrd="0" destOrd="1" presId="urn:microsoft.com/office/officeart/2005/8/layout/hProcess4"/>
    <dgm:cxn modelId="{28B6450E-BD4A-4170-878E-ECA33823F5C9}" type="presOf" srcId="{6535F6D9-04D4-4B18-8C58-5574F8A2D973}" destId="{BE5D9CD1-9BE2-4358-AF37-982C571F59CD}" srcOrd="1" destOrd="0" presId="urn:microsoft.com/office/officeart/2005/8/layout/hProcess4"/>
    <dgm:cxn modelId="{9E29DB0E-BC87-4B98-B10C-3ADE9E617DFD}" type="presOf" srcId="{7D74A311-2DC8-4298-8833-4BC35EC02A4D}" destId="{A82EBFDD-C87B-4C8F-9D4F-65EABE339775}" srcOrd="1" destOrd="0" presId="urn:microsoft.com/office/officeart/2005/8/layout/hProcess4"/>
    <dgm:cxn modelId="{0E316510-1517-4B3E-AC3A-F89CC73750E6}" type="presOf" srcId="{A8463743-22F2-4B18-B0C1-98C1790636B3}" destId="{B77D96AC-FDB6-4344-A1F1-FA9D086D114E}" srcOrd="0" destOrd="0" presId="urn:microsoft.com/office/officeart/2005/8/layout/hProcess4"/>
    <dgm:cxn modelId="{B4F45710-8785-490E-95A8-6E2ACD59E6C1}" type="presOf" srcId="{B963AE28-3664-4CF6-BA53-B901D81B7F93}" destId="{FDBEE83F-9D1D-452E-ABD8-CA820279583B}" srcOrd="0" destOrd="2" presId="urn:microsoft.com/office/officeart/2005/8/layout/hProcess4"/>
    <dgm:cxn modelId="{A9CA2E17-4984-48C0-9BCB-909E2336E3B5}" srcId="{A8463743-22F2-4B18-B0C1-98C1790636B3}" destId="{B963AE28-3664-4CF6-BA53-B901D81B7F93}" srcOrd="2" destOrd="0" parTransId="{FED653F1-0221-4009-A800-3C56AB060B37}" sibTransId="{4EB3EA7A-A19B-4584-B788-87F70AB5CD6C}"/>
    <dgm:cxn modelId="{56AC5517-73C1-4E64-B4F2-04DEF0FFFB37}" type="presOf" srcId="{7D74A311-2DC8-4298-8833-4BC35EC02A4D}" destId="{8C583FB0-27B8-4FA4-8B2E-6A31C607B1F8}" srcOrd="0" destOrd="0" presId="urn:microsoft.com/office/officeart/2005/8/layout/hProcess4"/>
    <dgm:cxn modelId="{32708522-474E-400D-AEC1-A1B290C1ED27}" type="presOf" srcId="{F1FD369D-A2A1-42A4-89B0-934A1C6F892E}" destId="{1A2DA520-D5B5-43E2-927F-728AB493B437}" srcOrd="1" destOrd="0" presId="urn:microsoft.com/office/officeart/2005/8/layout/hProcess4"/>
    <dgm:cxn modelId="{FA469E26-1A96-44B5-A367-CFD7B02FEF9F}" type="presOf" srcId="{4CAB73F8-E2B2-4C48-94C0-5371C6173A6D}" destId="{8DEC4C92-562A-4EF5-8CAB-6D7A68330DEC}" srcOrd="0" destOrd="0" presId="urn:microsoft.com/office/officeart/2005/8/layout/hProcess4"/>
    <dgm:cxn modelId="{3260D634-AFBF-45FB-B4E4-97011706A631}" type="presOf" srcId="{B963AE28-3664-4CF6-BA53-B901D81B7F93}" destId="{9C64FB77-94A3-4B5A-9F74-0079DA045962}" srcOrd="1" destOrd="2" presId="urn:microsoft.com/office/officeart/2005/8/layout/hProcess4"/>
    <dgm:cxn modelId="{3972DD3B-7D1B-442B-905E-306EE22B4BEE}" type="presOf" srcId="{D0AB7C43-EC66-47E5-A95E-19F73A56F3B5}" destId="{9C64FB77-94A3-4B5A-9F74-0079DA045962}" srcOrd="1" destOrd="0" presId="urn:microsoft.com/office/officeart/2005/8/layout/hProcess4"/>
    <dgm:cxn modelId="{98F13D63-8D44-4734-AB60-BD35AFD6045B}" type="presOf" srcId="{687542AC-1EAA-450D-AEBD-0BC0D922601E}" destId="{1354DFEA-A050-4CBA-956A-AF432CE5A076}" srcOrd="0" destOrd="1" presId="urn:microsoft.com/office/officeart/2005/8/layout/hProcess4"/>
    <dgm:cxn modelId="{1FB0DD63-7804-415D-A476-2FF5FADBD75C}" type="presOf" srcId="{6535F6D9-04D4-4B18-8C58-5574F8A2D973}" destId="{1354DFEA-A050-4CBA-956A-AF432CE5A076}" srcOrd="0" destOrd="0" presId="urn:microsoft.com/office/officeart/2005/8/layout/hProcess4"/>
    <dgm:cxn modelId="{B0A02E49-227E-4277-81E7-8175E8DB142B}" type="presOf" srcId="{AD58763D-0106-408B-839E-828935873FDE}" destId="{8C583FB0-27B8-4FA4-8B2E-6A31C607B1F8}" srcOrd="0" destOrd="2" presId="urn:microsoft.com/office/officeart/2005/8/layout/hProcess4"/>
    <dgm:cxn modelId="{DB87284A-8723-4686-BFA6-99DE050BEF5B}" type="presOf" srcId="{D0AB7C43-EC66-47E5-A95E-19F73A56F3B5}" destId="{FDBEE83F-9D1D-452E-ABD8-CA820279583B}" srcOrd="0" destOrd="0" presId="urn:microsoft.com/office/officeart/2005/8/layout/hProcess4"/>
    <dgm:cxn modelId="{0602CF6B-B951-47F6-8CDA-23FE97A6EFA9}" type="presOf" srcId="{30DB6F21-B3CE-4DFF-AE86-E7899EB9C66B}" destId="{46EC642C-B7E1-43A0-9822-E697C629F43B}" srcOrd="0" destOrd="0" presId="urn:microsoft.com/office/officeart/2005/8/layout/hProcess4"/>
    <dgm:cxn modelId="{6494EE6B-F24C-4710-A56B-5C85DAF57C9B}" srcId="{E7618F43-4FAD-4AF1-8F0B-8E24DA5526DF}" destId="{AF432B53-1E59-48A8-8186-A852F867FFFE}" srcOrd="2" destOrd="0" parTransId="{ABD43364-A654-4A42-91F1-0D3694998ECC}" sibTransId="{377C175B-B467-40E6-B774-1BC9C4D4CAE2}"/>
    <dgm:cxn modelId="{EE9D296E-AA34-4EFD-A65E-2E7615B085EF}" type="presOf" srcId="{7205A850-9F7C-43A7-9ADE-5067C9E5C32A}" destId="{A82EBFDD-C87B-4C8F-9D4F-65EABE339775}" srcOrd="1" destOrd="1" presId="urn:microsoft.com/office/officeart/2005/8/layout/hProcess4"/>
    <dgm:cxn modelId="{F2408C6E-ED31-4F46-B353-300C2D383459}" type="presOf" srcId="{AD58763D-0106-408B-839E-828935873FDE}" destId="{A82EBFDD-C87B-4C8F-9D4F-65EABE339775}" srcOrd="1" destOrd="2" presId="urn:microsoft.com/office/officeart/2005/8/layout/hProcess4"/>
    <dgm:cxn modelId="{62B39373-58D5-4F65-8EFE-93B5602F29FF}" srcId="{30DB6F21-B3CE-4DFF-AE86-E7899EB9C66B}" destId="{81311D45-2B1F-4B95-A13C-DBB8E96DCAD6}" srcOrd="2" destOrd="0" parTransId="{A3EB2541-C145-443B-ACE5-FF735731B2F1}" sibTransId="{4CAB73F8-E2B2-4C48-94C0-5371C6173A6D}"/>
    <dgm:cxn modelId="{EAD2F374-3820-4E23-AF76-6104F2F85897}" srcId="{A8463743-22F2-4B18-B0C1-98C1790636B3}" destId="{B8D5171C-8EE9-4D56-AFBA-6547659A40E2}" srcOrd="1" destOrd="0" parTransId="{C5777861-3328-4263-A1EA-34B8738E1566}" sibTransId="{301238BC-A573-4357-84FA-B7913EB11A3D}"/>
    <dgm:cxn modelId="{BFC81857-26E3-4EB6-BA5E-DB0B40242C13}" type="presOf" srcId="{9A61CA1B-A42A-44A6-AFEC-864E1AA61FFD}" destId="{60BE1F67-6022-4D4F-8329-EA3AE0B38F2A}" srcOrd="0" destOrd="0" presId="urn:microsoft.com/office/officeart/2005/8/layout/hProcess4"/>
    <dgm:cxn modelId="{12D73858-A465-4CE3-9038-B74AE97C2C38}" type="presOf" srcId="{81311D45-2B1F-4B95-A13C-DBB8E96DCAD6}" destId="{E10423EF-2F55-41DA-A36A-A3DF78428A20}" srcOrd="0" destOrd="0" presId="urn:microsoft.com/office/officeart/2005/8/layout/hProcess4"/>
    <dgm:cxn modelId="{78157C79-6A24-4ACE-AEE6-7DC8FE53A0D3}" srcId="{A8463743-22F2-4B18-B0C1-98C1790636B3}" destId="{D0AB7C43-EC66-47E5-A95E-19F73A56F3B5}" srcOrd="0" destOrd="0" parTransId="{02BDDBBA-E5AF-49A6-ABC3-75405169C036}" sibTransId="{50042678-F698-4D1C-93FA-02912DF3A199}"/>
    <dgm:cxn modelId="{D349B683-34C4-42C6-9593-C970651D96D2}" type="presOf" srcId="{F029B104-F7F9-4889-92E3-741C58B81547}" destId="{1A2DA520-D5B5-43E2-927F-728AB493B437}" srcOrd="1" destOrd="1" presId="urn:microsoft.com/office/officeart/2005/8/layout/hProcess4"/>
    <dgm:cxn modelId="{9E1FD088-3C30-45A4-9E76-1CAED3CC0398}" srcId="{20BCBBE5-3320-430D-9F1D-DEA0ACDA7024}" destId="{7D74A311-2DC8-4298-8833-4BC35EC02A4D}" srcOrd="0" destOrd="0" parTransId="{7BAC8F18-7F7D-4612-924A-E61FD198B799}" sibTransId="{3BD85212-7EC4-48CF-B162-11E5EEF0A612}"/>
    <dgm:cxn modelId="{C8703C8C-8A29-4E4D-BF75-77911E2E57BC}" srcId="{E7618F43-4FAD-4AF1-8F0B-8E24DA5526DF}" destId="{6535F6D9-04D4-4B18-8C58-5574F8A2D973}" srcOrd="0" destOrd="0" parTransId="{3BC2C2A5-99A9-4262-863B-018253012CDE}" sibTransId="{E94D2BB5-4B55-4F65-A4A4-6953973237BA}"/>
    <dgm:cxn modelId="{D5C0978D-E778-4FFF-8F19-73E9159734C9}" type="presOf" srcId="{E7618F43-4FAD-4AF1-8F0B-8E24DA5526DF}" destId="{784E77C7-C55C-426A-B6E1-D6AD7CB83415}" srcOrd="0" destOrd="0" presId="urn:microsoft.com/office/officeart/2005/8/layout/hProcess4"/>
    <dgm:cxn modelId="{F91D3893-0B11-4E78-BC3A-9D7C3AD8EFFF}" srcId="{30DB6F21-B3CE-4DFF-AE86-E7899EB9C66B}" destId="{20BCBBE5-3320-430D-9F1D-DEA0ACDA7024}" srcOrd="1" destOrd="0" parTransId="{D2403849-2D2D-42C8-A5FA-8DC3FEC6D889}" sibTransId="{9A61CA1B-A42A-44A6-AFEC-864E1AA61FFD}"/>
    <dgm:cxn modelId="{8CAC5996-5EB4-4527-87C2-4B13DC8074C9}" srcId="{30DB6F21-B3CE-4DFF-AE86-E7899EB9C66B}" destId="{E7618F43-4FAD-4AF1-8F0B-8E24DA5526DF}" srcOrd="3" destOrd="0" parTransId="{77261189-83B8-46BA-B07F-AD531ABD4245}" sibTransId="{6298987C-FABA-4064-A7FE-7DBAC8BBE392}"/>
    <dgm:cxn modelId="{311122AA-EF07-4E21-AE77-9528C935FC59}" type="presOf" srcId="{AF432B53-1E59-48A8-8186-A852F867FFFE}" destId="{1354DFEA-A050-4CBA-956A-AF432CE5A076}" srcOrd="0" destOrd="2" presId="urn:microsoft.com/office/officeart/2005/8/layout/hProcess4"/>
    <dgm:cxn modelId="{1EA647B2-4DD5-4FB0-89DF-3BBD9DA9055B}" type="presOf" srcId="{B8D5171C-8EE9-4D56-AFBA-6547659A40E2}" destId="{9C64FB77-94A3-4B5A-9F74-0079DA045962}" srcOrd="1" destOrd="1" presId="urn:microsoft.com/office/officeart/2005/8/layout/hProcess4"/>
    <dgm:cxn modelId="{D18FF6B6-98E7-4B00-A469-375149132574}" srcId="{E7618F43-4FAD-4AF1-8F0B-8E24DA5526DF}" destId="{687542AC-1EAA-450D-AEBD-0BC0D922601E}" srcOrd="1" destOrd="0" parTransId="{04A52663-0E1F-49EC-AFB8-EC636E45FF76}" sibTransId="{28C0CA47-A72B-4FB8-BCC0-267DBAF8CFD1}"/>
    <dgm:cxn modelId="{35E06FC2-2C1B-4ECB-ABD2-7F7562B910D4}" srcId="{81311D45-2B1F-4B95-A13C-DBB8E96DCAD6}" destId="{F1FD369D-A2A1-42A4-89B0-934A1C6F892E}" srcOrd="0" destOrd="0" parTransId="{40CF08CC-28FF-4243-BB1A-FF49B415339B}" sibTransId="{23D37529-E1A2-4218-9211-717E27C6615C}"/>
    <dgm:cxn modelId="{2E0A23D9-B761-4131-8A4A-7CA1992FC4F9}" type="presOf" srcId="{AF432B53-1E59-48A8-8186-A852F867FFFE}" destId="{BE5D9CD1-9BE2-4358-AF37-982C571F59CD}" srcOrd="1" destOrd="2" presId="urn:microsoft.com/office/officeart/2005/8/layout/hProcess4"/>
    <dgm:cxn modelId="{C1B4B7DD-0F4E-4567-828B-2919A0AA7952}" srcId="{30DB6F21-B3CE-4DFF-AE86-E7899EB9C66B}" destId="{A8463743-22F2-4B18-B0C1-98C1790636B3}" srcOrd="0" destOrd="0" parTransId="{64337BB8-3677-4E6B-8A72-077F88E999BE}" sibTransId="{A065FCD4-7FA9-47D1-A079-FC6E8D018917}"/>
    <dgm:cxn modelId="{BBA28FE4-BCF2-4B69-A5C9-ECF31E72B977}" type="presOf" srcId="{7205A850-9F7C-43A7-9ADE-5067C9E5C32A}" destId="{8C583FB0-27B8-4FA4-8B2E-6A31C607B1F8}" srcOrd="0" destOrd="1" presId="urn:microsoft.com/office/officeart/2005/8/layout/hProcess4"/>
    <dgm:cxn modelId="{5571BBF9-0BC2-4E08-A19E-045FBDECB76F}" srcId="{20BCBBE5-3320-430D-9F1D-DEA0ACDA7024}" destId="{AD58763D-0106-408B-839E-828935873FDE}" srcOrd="2" destOrd="0" parTransId="{F2714CE9-081E-4A0D-8BF5-1A1F7AC82567}" sibTransId="{EC36DB97-E1F6-49BE-8475-6DC47DBA2CB8}"/>
    <dgm:cxn modelId="{53B635FA-46DF-47F8-84CB-16AAD6D8969D}" type="presOf" srcId="{20BCBBE5-3320-430D-9F1D-DEA0ACDA7024}" destId="{446F09C5-E827-4F1B-9EB3-76CF55A35D79}" srcOrd="0" destOrd="0" presId="urn:microsoft.com/office/officeart/2005/8/layout/hProcess4"/>
    <dgm:cxn modelId="{40EEE4FA-9A39-4D8E-AA36-F2227B240930}" srcId="{81311D45-2B1F-4B95-A13C-DBB8E96DCAD6}" destId="{F029B104-F7F9-4889-92E3-741C58B81547}" srcOrd="1" destOrd="0" parTransId="{EBE9B663-D178-416C-8476-AA965AB7DE6D}" sibTransId="{E2E64874-F760-4C07-8D46-8F57112077E1}"/>
    <dgm:cxn modelId="{8B6C75FD-8280-4B75-B327-6B8E6DC44590}" type="presOf" srcId="{687542AC-1EAA-450D-AEBD-0BC0D922601E}" destId="{BE5D9CD1-9BE2-4358-AF37-982C571F59CD}" srcOrd="1" destOrd="1" presId="urn:microsoft.com/office/officeart/2005/8/layout/hProcess4"/>
    <dgm:cxn modelId="{049422D9-8F88-425C-A226-F51E08B69D20}" type="presParOf" srcId="{46EC642C-B7E1-43A0-9822-E697C629F43B}" destId="{A09B4C06-71AD-4562-BFEB-8599E0F13922}" srcOrd="0" destOrd="0" presId="urn:microsoft.com/office/officeart/2005/8/layout/hProcess4"/>
    <dgm:cxn modelId="{34625A66-CD23-4A3E-8E10-66D348F0BB49}" type="presParOf" srcId="{46EC642C-B7E1-43A0-9822-E697C629F43B}" destId="{B4588BF2-EE86-43E2-968D-D0AAD70C2C8D}" srcOrd="1" destOrd="0" presId="urn:microsoft.com/office/officeart/2005/8/layout/hProcess4"/>
    <dgm:cxn modelId="{A60E4E0B-94BD-44F1-AE6C-1034E5271903}" type="presParOf" srcId="{46EC642C-B7E1-43A0-9822-E697C629F43B}" destId="{FD257BFB-A1DD-4449-8676-6C36AD408B27}" srcOrd="2" destOrd="0" presId="urn:microsoft.com/office/officeart/2005/8/layout/hProcess4"/>
    <dgm:cxn modelId="{B827BB43-1EC8-4D9D-8876-422FBD189D24}" type="presParOf" srcId="{FD257BFB-A1DD-4449-8676-6C36AD408B27}" destId="{59FE6AE5-8DF8-48B5-BF59-B212EF49E6BF}" srcOrd="0" destOrd="0" presId="urn:microsoft.com/office/officeart/2005/8/layout/hProcess4"/>
    <dgm:cxn modelId="{7155EBF6-1773-4E8F-BDF4-8C8482EEDCE2}" type="presParOf" srcId="{59FE6AE5-8DF8-48B5-BF59-B212EF49E6BF}" destId="{7DC33E8F-7CF2-49E5-8B2A-4546888674BF}" srcOrd="0" destOrd="0" presId="urn:microsoft.com/office/officeart/2005/8/layout/hProcess4"/>
    <dgm:cxn modelId="{F67D408B-1B0E-4B6D-8728-ADEB37B3B9DF}" type="presParOf" srcId="{59FE6AE5-8DF8-48B5-BF59-B212EF49E6BF}" destId="{FDBEE83F-9D1D-452E-ABD8-CA820279583B}" srcOrd="1" destOrd="0" presId="urn:microsoft.com/office/officeart/2005/8/layout/hProcess4"/>
    <dgm:cxn modelId="{D90CDB1F-C9F6-47A0-8C77-DDF94B25AA32}" type="presParOf" srcId="{59FE6AE5-8DF8-48B5-BF59-B212EF49E6BF}" destId="{9C64FB77-94A3-4B5A-9F74-0079DA045962}" srcOrd="2" destOrd="0" presId="urn:microsoft.com/office/officeart/2005/8/layout/hProcess4"/>
    <dgm:cxn modelId="{0AFB8655-3E6F-4A9C-B391-80FE6261D6FB}" type="presParOf" srcId="{59FE6AE5-8DF8-48B5-BF59-B212EF49E6BF}" destId="{B77D96AC-FDB6-4344-A1F1-FA9D086D114E}" srcOrd="3" destOrd="0" presId="urn:microsoft.com/office/officeart/2005/8/layout/hProcess4"/>
    <dgm:cxn modelId="{5945AF8D-79AD-4A60-82F1-F51B1E644302}" type="presParOf" srcId="{59FE6AE5-8DF8-48B5-BF59-B212EF49E6BF}" destId="{6E0BAE9D-2EAF-46C4-A16F-FD74DFAAC1FE}" srcOrd="4" destOrd="0" presId="urn:microsoft.com/office/officeart/2005/8/layout/hProcess4"/>
    <dgm:cxn modelId="{B2DB6330-CEF9-4E5F-AAC5-B730EA4FE533}" type="presParOf" srcId="{FD257BFB-A1DD-4449-8676-6C36AD408B27}" destId="{50BAA5F3-660A-440D-AFA9-4871E791A274}" srcOrd="1" destOrd="0" presId="urn:microsoft.com/office/officeart/2005/8/layout/hProcess4"/>
    <dgm:cxn modelId="{357D67BC-DCBD-4E6B-8DB9-5D29B6785A60}" type="presParOf" srcId="{FD257BFB-A1DD-4449-8676-6C36AD408B27}" destId="{0ED538F7-52A5-4153-907D-DD0C0D7213C5}" srcOrd="2" destOrd="0" presId="urn:microsoft.com/office/officeart/2005/8/layout/hProcess4"/>
    <dgm:cxn modelId="{4B7BFD93-998B-4932-AD8B-F3BE377824B8}" type="presParOf" srcId="{0ED538F7-52A5-4153-907D-DD0C0D7213C5}" destId="{B6EA2553-7B51-4917-94AB-9E59CAD92BC6}" srcOrd="0" destOrd="0" presId="urn:microsoft.com/office/officeart/2005/8/layout/hProcess4"/>
    <dgm:cxn modelId="{E8E1CF28-6657-4C50-AB0D-0AB58123C1A2}" type="presParOf" srcId="{0ED538F7-52A5-4153-907D-DD0C0D7213C5}" destId="{8C583FB0-27B8-4FA4-8B2E-6A31C607B1F8}" srcOrd="1" destOrd="0" presId="urn:microsoft.com/office/officeart/2005/8/layout/hProcess4"/>
    <dgm:cxn modelId="{1D7F854C-0F85-4B7B-8185-D04B6FD6A8F9}" type="presParOf" srcId="{0ED538F7-52A5-4153-907D-DD0C0D7213C5}" destId="{A82EBFDD-C87B-4C8F-9D4F-65EABE339775}" srcOrd="2" destOrd="0" presId="urn:microsoft.com/office/officeart/2005/8/layout/hProcess4"/>
    <dgm:cxn modelId="{4511CA05-1D35-4289-A435-F2E12B440484}" type="presParOf" srcId="{0ED538F7-52A5-4153-907D-DD0C0D7213C5}" destId="{446F09C5-E827-4F1B-9EB3-76CF55A35D79}" srcOrd="3" destOrd="0" presId="urn:microsoft.com/office/officeart/2005/8/layout/hProcess4"/>
    <dgm:cxn modelId="{B82DE522-C06E-4059-B9DE-F17665242919}" type="presParOf" srcId="{0ED538F7-52A5-4153-907D-DD0C0D7213C5}" destId="{1335B995-26A9-49B5-A206-DABD2C0046DF}" srcOrd="4" destOrd="0" presId="urn:microsoft.com/office/officeart/2005/8/layout/hProcess4"/>
    <dgm:cxn modelId="{31AE2AF8-E5F7-48CC-8066-8CAC804004BD}" type="presParOf" srcId="{FD257BFB-A1DD-4449-8676-6C36AD408B27}" destId="{60BE1F67-6022-4D4F-8329-EA3AE0B38F2A}" srcOrd="3" destOrd="0" presId="urn:microsoft.com/office/officeart/2005/8/layout/hProcess4"/>
    <dgm:cxn modelId="{4918402B-FDF8-4327-BB25-3933ADECA134}" type="presParOf" srcId="{FD257BFB-A1DD-4449-8676-6C36AD408B27}" destId="{49918E50-CADA-415F-B053-2DADC54ECFDF}" srcOrd="4" destOrd="0" presId="urn:microsoft.com/office/officeart/2005/8/layout/hProcess4"/>
    <dgm:cxn modelId="{5141D148-A355-44DA-917F-EECCAF18D904}" type="presParOf" srcId="{49918E50-CADA-415F-B053-2DADC54ECFDF}" destId="{1091B60A-D4DD-49F7-8AF3-440178416757}" srcOrd="0" destOrd="0" presId="urn:microsoft.com/office/officeart/2005/8/layout/hProcess4"/>
    <dgm:cxn modelId="{BD7EFAE5-0F55-45F8-87F8-E59B0AFDC74F}" type="presParOf" srcId="{49918E50-CADA-415F-B053-2DADC54ECFDF}" destId="{4033715F-5FE3-4085-9100-EADDDBB4C90F}" srcOrd="1" destOrd="0" presId="urn:microsoft.com/office/officeart/2005/8/layout/hProcess4"/>
    <dgm:cxn modelId="{488EB9D7-2355-4342-A33F-988C05168257}" type="presParOf" srcId="{49918E50-CADA-415F-B053-2DADC54ECFDF}" destId="{1A2DA520-D5B5-43E2-927F-728AB493B437}" srcOrd="2" destOrd="0" presId="urn:microsoft.com/office/officeart/2005/8/layout/hProcess4"/>
    <dgm:cxn modelId="{7237F58E-25CB-4C31-93E9-1ABF7B42C4DD}" type="presParOf" srcId="{49918E50-CADA-415F-B053-2DADC54ECFDF}" destId="{E10423EF-2F55-41DA-A36A-A3DF78428A20}" srcOrd="3" destOrd="0" presId="urn:microsoft.com/office/officeart/2005/8/layout/hProcess4"/>
    <dgm:cxn modelId="{61A2C0E2-344F-44E1-A92D-B139AFDAE76B}" type="presParOf" srcId="{49918E50-CADA-415F-B053-2DADC54ECFDF}" destId="{0CBFF828-3DA1-4C94-A5ED-123FD9204AF3}" srcOrd="4" destOrd="0" presId="urn:microsoft.com/office/officeart/2005/8/layout/hProcess4"/>
    <dgm:cxn modelId="{07DCB3A3-77F7-4DB7-9CED-6879B64501AA}" type="presParOf" srcId="{FD257BFB-A1DD-4449-8676-6C36AD408B27}" destId="{8DEC4C92-562A-4EF5-8CAB-6D7A68330DEC}" srcOrd="5" destOrd="0" presId="urn:microsoft.com/office/officeart/2005/8/layout/hProcess4"/>
    <dgm:cxn modelId="{82B7B39E-1B8E-41BB-B855-DC68132A26EF}" type="presParOf" srcId="{FD257BFB-A1DD-4449-8676-6C36AD408B27}" destId="{BD692A48-888B-4016-B8B9-A83A31A31961}" srcOrd="6" destOrd="0" presId="urn:microsoft.com/office/officeart/2005/8/layout/hProcess4"/>
    <dgm:cxn modelId="{AC71EACC-FBE1-44A1-B523-0E9063DFE5D2}" type="presParOf" srcId="{BD692A48-888B-4016-B8B9-A83A31A31961}" destId="{94CE971D-DA67-4BC7-8359-9E8B8CA93EB7}" srcOrd="0" destOrd="0" presId="urn:microsoft.com/office/officeart/2005/8/layout/hProcess4"/>
    <dgm:cxn modelId="{ECB5B0AF-729E-4D05-BBEE-98CFA8ED1A9F}" type="presParOf" srcId="{BD692A48-888B-4016-B8B9-A83A31A31961}" destId="{1354DFEA-A050-4CBA-956A-AF432CE5A076}" srcOrd="1" destOrd="0" presId="urn:microsoft.com/office/officeart/2005/8/layout/hProcess4"/>
    <dgm:cxn modelId="{2E8DA254-5E9C-4C16-8BC6-999EF51B7531}" type="presParOf" srcId="{BD692A48-888B-4016-B8B9-A83A31A31961}" destId="{BE5D9CD1-9BE2-4358-AF37-982C571F59CD}" srcOrd="2" destOrd="0" presId="urn:microsoft.com/office/officeart/2005/8/layout/hProcess4"/>
    <dgm:cxn modelId="{4E505D21-0EF9-4616-8EA2-CE8C2B708B05}" type="presParOf" srcId="{BD692A48-888B-4016-B8B9-A83A31A31961}" destId="{784E77C7-C55C-426A-B6E1-D6AD7CB83415}" srcOrd="3" destOrd="0" presId="urn:microsoft.com/office/officeart/2005/8/layout/hProcess4"/>
    <dgm:cxn modelId="{DF3D1522-B008-420D-86D2-AA3D51D5428A}" type="presParOf" srcId="{BD692A48-888B-4016-B8B9-A83A31A31961}" destId="{A549B3BC-3A3D-477B-AE04-2209DE41D854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EE83F-9D1D-452E-ABD8-CA820279583B}">
      <dsp:nvSpPr>
        <dsp:cNvPr id="0" name=""/>
        <dsp:cNvSpPr/>
      </dsp:nvSpPr>
      <dsp:spPr>
        <a:xfrm>
          <a:off x="3910" y="1205332"/>
          <a:ext cx="2219512" cy="18306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Constituent complaint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Known safety concern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Change in the roadway network</a:t>
          </a:r>
        </a:p>
      </dsp:txBody>
      <dsp:txXfrm>
        <a:off x="46038" y="1247460"/>
        <a:ext cx="2135256" cy="1354099"/>
      </dsp:txXfrm>
    </dsp:sp>
    <dsp:sp modelId="{50BAA5F3-660A-440D-AFA9-4871E791A274}">
      <dsp:nvSpPr>
        <dsp:cNvPr id="0" name=""/>
        <dsp:cNvSpPr/>
      </dsp:nvSpPr>
      <dsp:spPr>
        <a:xfrm>
          <a:off x="1210883" y="1496466"/>
          <a:ext cx="2661719" cy="2661719"/>
        </a:xfrm>
        <a:prstGeom prst="leftCircularArrow">
          <a:avLst>
            <a:gd name="adj1" fmla="val 3953"/>
            <a:gd name="adj2" fmla="val 495805"/>
            <a:gd name="adj3" fmla="val 2271316"/>
            <a:gd name="adj4" fmla="val 9024489"/>
            <a:gd name="adj5" fmla="val 461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D96AC-FDB6-4344-A1F1-FA9D086D114E}">
      <dsp:nvSpPr>
        <dsp:cNvPr id="0" name=""/>
        <dsp:cNvSpPr/>
      </dsp:nvSpPr>
      <dsp:spPr>
        <a:xfrm>
          <a:off x="497135" y="2643687"/>
          <a:ext cx="1972900" cy="7845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Study Need</a:t>
          </a:r>
        </a:p>
      </dsp:txBody>
      <dsp:txXfrm>
        <a:off x="520114" y="2666666"/>
        <a:ext cx="1926942" cy="738599"/>
      </dsp:txXfrm>
    </dsp:sp>
    <dsp:sp modelId="{8C583FB0-27B8-4FA4-8B2E-6A31C607B1F8}">
      <dsp:nvSpPr>
        <dsp:cNvPr id="0" name=""/>
        <dsp:cNvSpPr/>
      </dsp:nvSpPr>
      <dsp:spPr>
        <a:xfrm>
          <a:off x="2971038" y="1205332"/>
          <a:ext cx="2219512" cy="18306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Ward collects information related to the study need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Ward Prepares Request Form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Ward handles communications with residents</a:t>
          </a:r>
        </a:p>
      </dsp:txBody>
      <dsp:txXfrm>
        <a:off x="3013166" y="1639738"/>
        <a:ext cx="2135256" cy="1354099"/>
      </dsp:txXfrm>
    </dsp:sp>
    <dsp:sp modelId="{60BE1F67-6022-4D4F-8329-EA3AE0B38F2A}">
      <dsp:nvSpPr>
        <dsp:cNvPr id="0" name=""/>
        <dsp:cNvSpPr/>
      </dsp:nvSpPr>
      <dsp:spPr>
        <a:xfrm>
          <a:off x="4159515" y="11334"/>
          <a:ext cx="2945323" cy="2945323"/>
        </a:xfrm>
        <a:prstGeom prst="circularArrow">
          <a:avLst>
            <a:gd name="adj1" fmla="val 3572"/>
            <a:gd name="adj2" fmla="val 443983"/>
            <a:gd name="adj3" fmla="val 19380506"/>
            <a:gd name="adj4" fmla="val 12575511"/>
            <a:gd name="adj5" fmla="val 416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6F09C5-E827-4F1B-9EB3-76CF55A35D79}">
      <dsp:nvSpPr>
        <dsp:cNvPr id="0" name=""/>
        <dsp:cNvSpPr/>
      </dsp:nvSpPr>
      <dsp:spPr>
        <a:xfrm>
          <a:off x="3464263" y="813053"/>
          <a:ext cx="1972900" cy="7845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Ward Office</a:t>
          </a:r>
        </a:p>
      </dsp:txBody>
      <dsp:txXfrm>
        <a:off x="3487242" y="836032"/>
        <a:ext cx="1926942" cy="738599"/>
      </dsp:txXfrm>
    </dsp:sp>
    <dsp:sp modelId="{4033715F-5FE3-4085-9100-EADDDBB4C90F}">
      <dsp:nvSpPr>
        <dsp:cNvPr id="0" name=""/>
        <dsp:cNvSpPr/>
      </dsp:nvSpPr>
      <dsp:spPr>
        <a:xfrm>
          <a:off x="5938167" y="1205332"/>
          <a:ext cx="2219512" cy="18306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Liaison facilitates communications between the Ward and CDOT as needed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Liaison helps Ward understand menu process, including funding options and construction timelines</a:t>
          </a:r>
        </a:p>
      </dsp:txBody>
      <dsp:txXfrm>
        <a:off x="5980295" y="1247460"/>
        <a:ext cx="2135256" cy="1354099"/>
      </dsp:txXfrm>
    </dsp:sp>
    <dsp:sp modelId="{8DEC4C92-562A-4EF5-8CAB-6D7A68330DEC}">
      <dsp:nvSpPr>
        <dsp:cNvPr id="0" name=""/>
        <dsp:cNvSpPr/>
      </dsp:nvSpPr>
      <dsp:spPr>
        <a:xfrm>
          <a:off x="7145140" y="1496466"/>
          <a:ext cx="2661719" cy="2661719"/>
        </a:xfrm>
        <a:prstGeom prst="leftCircularArrow">
          <a:avLst>
            <a:gd name="adj1" fmla="val 3953"/>
            <a:gd name="adj2" fmla="val 495805"/>
            <a:gd name="adj3" fmla="val 2271316"/>
            <a:gd name="adj4" fmla="val 9024489"/>
            <a:gd name="adj5" fmla="val 461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423EF-2F55-41DA-A36A-A3DF78428A20}">
      <dsp:nvSpPr>
        <dsp:cNvPr id="0" name=""/>
        <dsp:cNvSpPr/>
      </dsp:nvSpPr>
      <dsp:spPr>
        <a:xfrm>
          <a:off x="6431392" y="2643687"/>
          <a:ext cx="1972900" cy="7845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CDOT Liaison</a:t>
          </a:r>
        </a:p>
      </dsp:txBody>
      <dsp:txXfrm>
        <a:off x="6454371" y="2666666"/>
        <a:ext cx="1926942" cy="738599"/>
      </dsp:txXfrm>
    </dsp:sp>
    <dsp:sp modelId="{1354DFEA-A050-4CBA-956A-AF432CE5A076}">
      <dsp:nvSpPr>
        <dsp:cNvPr id="0" name=""/>
        <dsp:cNvSpPr/>
      </dsp:nvSpPr>
      <dsp:spPr>
        <a:xfrm>
          <a:off x="8905295" y="1205332"/>
          <a:ext cx="2219512" cy="18306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Receives Request Form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Does additional research and data collection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Prepares a Traffic Study with recommendations for the Ward to consider</a:t>
          </a:r>
        </a:p>
      </dsp:txBody>
      <dsp:txXfrm>
        <a:off x="8947423" y="1639738"/>
        <a:ext cx="2135256" cy="1354099"/>
      </dsp:txXfrm>
    </dsp:sp>
    <dsp:sp modelId="{784E77C7-C55C-426A-B6E1-D6AD7CB83415}">
      <dsp:nvSpPr>
        <dsp:cNvPr id="0" name=""/>
        <dsp:cNvSpPr/>
      </dsp:nvSpPr>
      <dsp:spPr>
        <a:xfrm>
          <a:off x="9398520" y="813053"/>
          <a:ext cx="1972900" cy="7845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CDOT Traffic Design</a:t>
          </a:r>
        </a:p>
      </dsp:txBody>
      <dsp:txXfrm>
        <a:off x="9421499" y="836032"/>
        <a:ext cx="1926942" cy="738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5C35532B-322E-45D9-A6FE-A0E9431C99E2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12227D9-F9CC-455A-B337-D16533224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49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Community reaches out to ward, ward communicates with CDOT, recommendations to 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227D9-F9CC-455A-B337-D165332241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85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EAF26-CAC7-BAE9-7A2C-28165E540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641FD8-21A3-EE69-DACD-F0D3FF89DD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02C332-149C-257C-2EE2-C9407B9FDF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422" indent="-173422">
              <a:buFontTx/>
              <a:buChar char="-"/>
            </a:pPr>
            <a:r>
              <a:rPr lang="en-US"/>
              <a:t>What we’re doing as a dept – what are the results</a:t>
            </a:r>
          </a:p>
          <a:p>
            <a:pPr marL="635879" lvl="1" indent="-173422">
              <a:buFontTx/>
              <a:buChar char="-"/>
            </a:pPr>
            <a:r>
              <a:rPr lang="en-US"/>
              <a:t>This is what we do as a department when there are fatalities</a:t>
            </a:r>
          </a:p>
          <a:p>
            <a:pPr marL="635879" lvl="1" indent="-173422">
              <a:buFontTx/>
              <a:buChar char="-"/>
            </a:pPr>
            <a:r>
              <a:rPr lang="en-US"/>
              <a:t>Success in reducing fatalities</a:t>
            </a:r>
          </a:p>
          <a:p>
            <a:pPr marL="635879" lvl="1" indent="-173422">
              <a:buFontTx/>
              <a:buChar char="-"/>
            </a:pPr>
            <a:r>
              <a:rPr lang="en-US"/>
              <a:t>CS/Traffic Safety</a:t>
            </a:r>
          </a:p>
          <a:p>
            <a:pPr marL="635879" lvl="1" indent="-173422">
              <a:buFontTx/>
              <a:buChar char="-"/>
            </a:pPr>
            <a:r>
              <a:rPr lang="en-US"/>
              <a:t>One program – responding to FC, review, develop potential actions, respond accordingly – this is that effort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B4DD4-8F6A-2B9A-7B3E-6F658E4F55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6ADDF-4624-473E-9594-2EB0F217BD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90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F7277-5900-96EC-7984-2FB086807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0620E7-BA27-BFF4-4E8C-B617E4FD7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7C91E0-F7A7-86D1-BB8B-A32B185833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422" indent="-173422">
              <a:buFontTx/>
              <a:buChar char="-"/>
            </a:pPr>
            <a:r>
              <a:rPr lang="en-US"/>
              <a:t>Ongoing coordination and work between CDOT and the ward</a:t>
            </a:r>
          </a:p>
          <a:p>
            <a:pPr marL="173422" indent="-173422">
              <a:buFontTx/>
              <a:buChar char="-"/>
            </a:pPr>
            <a:r>
              <a:rPr lang="en-US"/>
              <a:t>This is construction update meeting and to share design</a:t>
            </a:r>
          </a:p>
          <a:p>
            <a:pPr marL="173422" indent="-173422">
              <a:buFontTx/>
              <a:buChar char="-"/>
            </a:pPr>
            <a:endParaRPr lang="en-US"/>
          </a:p>
          <a:p>
            <a:pPr marL="173422" indent="-173422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AF475-3010-290B-563D-AD41FBF053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227D9-F9CC-455A-B337-D165332241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96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B85DC-9987-FDB7-101B-172077894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78E1C9-7819-3390-28AB-F543BC1FE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CEF7-D32B-242B-5482-5C203C49C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B11C9-7941-FF72-3CF5-60BA8DABC4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227D9-F9CC-455A-B337-D165332241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44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E9035-7BC1-0A97-D74D-46DEE224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773FF-D4FB-0CC8-9BD0-4E01E13B55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B17702-D8D2-0683-0E29-211A87285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Marcela Herrera – 23 </a:t>
            </a:r>
            <a:r>
              <a:rPr lang="en-US" err="1"/>
              <a:t>yo</a:t>
            </a:r>
            <a:r>
              <a:rPr lang="en-US"/>
              <a:t> pedestrian victim</a:t>
            </a:r>
          </a:p>
          <a:p>
            <a:r>
              <a:rPr lang="en-US"/>
              <a:t>Hit and Run driver</a:t>
            </a:r>
          </a:p>
          <a:p>
            <a:r>
              <a:rPr lang="en-US"/>
              <a:t>Crossing Ashland EB at Cullerton, U1 overtook traffic in median and struck pedestrians.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DEB91-F99C-4C4D-CAF8-7F7B96452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227D9-F9CC-455A-B337-D165332241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07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D47B2-AA99-8A40-5D16-2FE712169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29D44-7EE3-C504-51AB-A7D5DD41F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9164A9-D725-6404-0DED-3AD828F6A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en-US"/>
              <a:t>Typical traffic calming toolbox</a:t>
            </a:r>
          </a:p>
          <a:p>
            <a:pPr lvl="0">
              <a:lnSpc>
                <a:spcPct val="100000"/>
              </a:lnSpc>
            </a:pPr>
            <a:endParaRPr lang="en-US"/>
          </a:p>
          <a:p>
            <a:pPr lvl="0">
              <a:lnSpc>
                <a:spcPct val="100000"/>
              </a:lnSpc>
            </a:pPr>
            <a:r>
              <a:rPr lang="en-US"/>
              <a:t>Make crossing the street safer and more comfortable for pedestrians</a:t>
            </a:r>
          </a:p>
          <a:p>
            <a:pPr lvl="0">
              <a:lnSpc>
                <a:spcPct val="100000"/>
              </a:lnSpc>
            </a:pPr>
            <a:r>
              <a:rPr lang="en-US"/>
              <a:t>Improve pedestrian visibility</a:t>
            </a:r>
          </a:p>
          <a:p>
            <a:pPr lvl="0">
              <a:lnSpc>
                <a:spcPct val="100000"/>
              </a:lnSpc>
            </a:pPr>
            <a:r>
              <a:rPr lang="en-US"/>
              <a:t>Slow drivers and increase yielding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762C0-4CDF-81BA-0E4A-A999EE325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227D9-F9CC-455A-B337-D165332241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24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E46B7-394D-C3E6-607C-EBBF95C3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6A3879-4638-DC0A-002C-18EEAC3F64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69446-18A7-0911-265A-B6FECC075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West side – thinking about what improvements will go there in 2027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endParaRPr lang="en-US"/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RDP – no MMA as part of installs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endParaRPr lang="en-US"/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Designed to address safety at key Ashland crossings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Prioritize safety surrounding schools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Phased installation in 2026 and 2027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endParaRPr lang="en-US"/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Make crossing the street safer and more comfortable for pedestrians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Improve pedestrian visibility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Slow drivers and increase yielding</a:t>
            </a:r>
          </a:p>
          <a:p>
            <a:pPr lvl="0">
              <a:lnSpc>
                <a:spcPct val="100000"/>
              </a:lnSpc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E5CC5-565E-A6CD-BFE5-34F408241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227D9-F9CC-455A-B337-D165332241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64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0A3FE-F396-8419-0116-11FECAE00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2505F-CF55-0F2C-C683-04777F122F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1C31C-CCB5-541C-0478-ACCEE9BD9C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Designed to address safety at key Ashland crossings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Prioritize safety surrounding schools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Phased installation in 2026 and 2027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endParaRPr lang="en-US"/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Make crossing the street safer and more comfortable for pedestrians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Improve pedestrian visibility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Slow drivers and increase yielding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2E853-A043-AC3F-8C83-1AB207AB7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227D9-F9CC-455A-B337-D165332241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01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Coordination with the school, minimal construction impacts</a:t>
            </a:r>
          </a:p>
          <a:p>
            <a:endParaRPr lang="en-US" dirty="0"/>
          </a:p>
          <a:p>
            <a:r>
              <a:rPr lang="en-US" dirty="0"/>
              <a:t>Finalizing design and handing off the project to the construction team in the near future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227D9-F9CC-455A-B337-D165332241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25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20AA2-053A-4949-A375-7C56AACA4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60" y="1041400"/>
            <a:ext cx="10972680" cy="2387600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19309-6EC9-44FA-9FE1-333896B56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60" y="3611878"/>
            <a:ext cx="10972680" cy="1645920"/>
          </a:xfrm>
        </p:spPr>
        <p:txBody>
          <a:bodyPr>
            <a:normAutofit/>
          </a:bodyPr>
          <a:lstStyle>
            <a:lvl1pPr marL="0" indent="0" algn="l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5E3C1D-4683-42B4-A6D6-D00AF304C8A2}"/>
              </a:ext>
            </a:extLst>
          </p:cNvPr>
          <p:cNvSpPr/>
          <p:nvPr userDrawn="1"/>
        </p:nvSpPr>
        <p:spPr>
          <a:xfrm>
            <a:off x="335343" y="5989292"/>
            <a:ext cx="2103097" cy="731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7E88867D-3E34-40C3-92CC-7C23E54C81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0" y="5349219"/>
            <a:ext cx="280191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77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A475C-3AEA-4477-96A3-2A360E5ABE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flipH="1">
            <a:off x="609659" y="2606049"/>
            <a:ext cx="10972679" cy="3383280"/>
          </a:xfrm>
        </p:spPr>
        <p:txBody>
          <a:bodyPr>
            <a:normAutofit/>
          </a:bodyPr>
          <a:lstStyle>
            <a:lvl1pPr>
              <a:defRPr sz="3600"/>
            </a:lvl1pPr>
            <a:lvl2pPr marL="640080" indent="-365760">
              <a:spcBef>
                <a:spcPts val="1200"/>
              </a:spcBef>
              <a:defRPr sz="3600"/>
            </a:lvl2pPr>
            <a:lvl3pPr marL="59436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48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A475C-3AEA-4477-96A3-2A360E5ABE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flipH="1">
            <a:off x="609659" y="2606049"/>
            <a:ext cx="10972679" cy="3383280"/>
          </a:xfrm>
        </p:spPr>
        <p:txBody>
          <a:bodyPr/>
          <a:lstStyle>
            <a:lvl2pPr>
              <a:spcBef>
                <a:spcPts val="1200"/>
              </a:spcBef>
              <a:defRPr/>
            </a:lvl2pPr>
            <a:lvl3pPr marL="59436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2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mpac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7EF6D-E5D2-46BC-B2FC-0D6EA0611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60" y="2606049"/>
            <a:ext cx="10972680" cy="3383280"/>
          </a:xfrm>
        </p:spPr>
        <p:txBody>
          <a:bodyPr>
            <a:normAutofit/>
          </a:bodyPr>
          <a:lstStyle>
            <a:lvl1pPr marL="0" indent="0">
              <a:buNone/>
              <a:defRPr sz="60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54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513E-AC96-40B5-A084-03D2C8B2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8D7D-90A8-4A96-B66D-2D1F64CF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B71DD0-7E90-424F-981B-918E0CFB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4532-0101-4AA6-9D9B-84D00744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088F-94F1-42F6-9692-A2D9EA28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6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513E-AC96-40B5-A084-03D2C8B2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8D7D-90A8-4A96-B66D-2D1F64CF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 indent="-274320">
              <a:spcBef>
                <a:spcPts val="2400"/>
              </a:spcBef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B71DD0-7E90-424F-981B-918E0CFB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4532-0101-4AA6-9D9B-84D00744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088F-94F1-42F6-9692-A2D9EA28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0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 - Large Condens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513E-AC96-40B5-A084-03D2C8B2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8D7D-90A8-4A96-B66D-2D1F64CF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 indent="-274320">
              <a:defRPr sz="2400"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B71DD0-7E90-424F-981B-918E0CFB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4532-0101-4AA6-9D9B-84D00744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088F-94F1-42F6-9692-A2D9EA28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17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4EBB-2675-4F2B-8D73-37608B81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D36E9-48CE-4713-9FD2-5E84E7B7F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600220"/>
            <a:ext cx="53949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B38F6-C8C5-4B52-8CE2-71B3093CD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380" y="1600172"/>
            <a:ext cx="53949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143537-7B20-4DC1-B127-2C7CACC12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D1D71B-BBF7-4AEE-9E04-89856A5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6E7B22-928D-4898-B70E-45B531E1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4EBB-2675-4F2B-8D73-37608B81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D36E9-48CE-4713-9FD2-5E84E7B7F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600220"/>
            <a:ext cx="347472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B38F6-C8C5-4B52-8CE2-71B3093CD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8621" y="1600172"/>
            <a:ext cx="347472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143537-7B20-4DC1-B127-2C7CACC12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D1D71B-BBF7-4AEE-9E04-89856A5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6E7B22-928D-4898-B70E-45B531E1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135B0-793C-48EA-BFB5-2996F70A41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07620" y="1600172"/>
            <a:ext cx="3474720" cy="4389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7720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201E-C08B-408A-A783-04F8ED0A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40" y="320063"/>
            <a:ext cx="1097280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3CD02-8CF0-41D9-A764-1CC15B002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40" y="1600220"/>
            <a:ext cx="5394960" cy="548640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61C10-EF2A-4AD2-96CF-662456161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60" y="2332369"/>
            <a:ext cx="5394960" cy="3656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271D63-5CBD-4BFE-9D28-B0029AB02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7439" y="1600220"/>
            <a:ext cx="5394960" cy="548640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2F8960-1F1A-412E-9228-9B46FDC93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7439" y="2332369"/>
            <a:ext cx="5394960" cy="3656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DBB15F3-9344-4680-8506-968D63B6C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59813C2-6BCB-46AC-B4A2-7455A2AFA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D0EF50D-0151-4D74-B1EE-179A3EA95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3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E594-CBC6-4823-BE0A-F688FC630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CCE8C40-24FF-4372-9356-7A596373C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BB1109D-FC14-4180-921C-C0BBFE192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08298B6-71F0-4BCA-AC99-3E1EB179A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84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6FDC6-EEAE-482E-B487-B43952E3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34D612-BACF-470D-B128-633E4EECC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255F5-D2E4-4109-8171-831A04B26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91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D6562D-044F-438A-898E-55049F2DF10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783334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8C4EBB-2675-4F2B-8D73-37608B81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7620" y="320074"/>
            <a:ext cx="347484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143537-7B20-4DC1-B127-2C7CACC12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D1D71B-BBF7-4AEE-9E04-89856A5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6E7B22-928D-4898-B70E-45B531E1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135B0-793C-48EA-BFB5-2996F70A41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07620" y="1600172"/>
            <a:ext cx="3474720" cy="4389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8931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pac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A475C-3AEA-4477-96A3-2A360E5ABE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flipH="1">
            <a:off x="609659" y="2606049"/>
            <a:ext cx="10972679" cy="3383280"/>
          </a:xfrm>
        </p:spPr>
        <p:txBody>
          <a:bodyPr>
            <a:normAutofit/>
          </a:bodyPr>
          <a:lstStyle>
            <a:lvl1pPr>
              <a:defRPr sz="3000"/>
            </a:lvl1pPr>
            <a:lvl2pPr marL="640080" indent="-365760">
              <a:spcBef>
                <a:spcPts val="1200"/>
              </a:spcBef>
              <a:defRPr sz="3000"/>
            </a:lvl2pPr>
            <a:lvl3pPr marL="59436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480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00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ou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33CFE-2251-481F-A277-D898D29A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47" y="6172170"/>
            <a:ext cx="4876800" cy="457201"/>
          </a:xfr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E3EE8-9169-4DFB-A89F-1E0FDA664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6172170"/>
            <a:ext cx="609600" cy="457200"/>
          </a:xfrm>
        </p:spPr>
        <p:txBody>
          <a:bodyPr/>
          <a:lstStyle/>
          <a:p>
            <a:fld id="{6D4E594A-2263-4F24-8FFA-1F86127401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3B3EDD7-4DE4-4F39-B6DA-57F6EE90F9C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599" y="1143025"/>
            <a:ext cx="3657622" cy="4846320"/>
          </a:xfrm>
          <a:prstGeom prst="rect">
            <a:avLst/>
          </a:prstGeom>
        </p:spPr>
        <p:txBody>
          <a:bodyPr>
            <a:normAutofit/>
          </a:bodyPr>
          <a:lstStyle>
            <a:lvl1pPr marL="45720" indent="0">
              <a:spcBef>
                <a:spcPts val="2400"/>
              </a:spcBef>
              <a:buNone/>
              <a:defRPr sz="1800" b="1"/>
            </a:lvl1pPr>
            <a:lvl2pPr marL="457200" indent="-284163">
              <a:spcBef>
                <a:spcPts val="1200"/>
              </a:spcBef>
              <a:buClr>
                <a:schemeClr val="accent1"/>
              </a:buClr>
              <a:buFont typeface="MetaPro-Light" panose="020B0504030101020102" pitchFamily="34" charset="0"/>
              <a:buChar char="▸"/>
              <a:defRPr sz="1800"/>
            </a:lvl2pPr>
            <a:lvl3pPr marL="914400" indent="-223838">
              <a:spcBef>
                <a:spcPts val="600"/>
              </a:spcBef>
              <a:defRPr sz="1800"/>
            </a:lvl3pPr>
            <a:lvl4pPr marL="1147763" indent="-233363">
              <a:spcBef>
                <a:spcPts val="600"/>
              </a:spcBef>
              <a:defRPr sz="1800"/>
            </a:lvl4pPr>
            <a:lvl5pPr marL="1484313" indent="-225425">
              <a:spcBef>
                <a:spcPts val="600"/>
              </a:spcBef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CF8423C-5D87-4B40-A33E-2FCC325CC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25"/>
            <a:ext cx="10972800" cy="731520"/>
          </a:xfrm>
        </p:spPr>
        <p:txBody>
          <a:bodyPr anchor="ctr">
            <a:noAutofit/>
          </a:bodyPr>
          <a:lstStyle>
            <a:lvl1pPr>
              <a:defRPr sz="3600" u="none">
                <a:solidFill>
                  <a:schemeClr val="accent1"/>
                </a:solidFill>
                <a:latin typeface="Big Shoulders Display Extra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B39F0-E33E-4A8A-8A32-B87655470C6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41537" y="1143025"/>
            <a:ext cx="7040863" cy="4846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6362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20AA2-053A-4949-A375-7C56AACA4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60" y="1041400"/>
            <a:ext cx="10972680" cy="2387600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19309-6EC9-44FA-9FE1-333896B56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60" y="3611878"/>
            <a:ext cx="10972680" cy="1645920"/>
          </a:xfrm>
        </p:spPr>
        <p:txBody>
          <a:bodyPr>
            <a:normAutofit/>
          </a:bodyPr>
          <a:lstStyle>
            <a:lvl1pPr marL="0" indent="0" algn="l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5E3C1D-4683-42B4-A6D6-D00AF304C8A2}"/>
              </a:ext>
            </a:extLst>
          </p:cNvPr>
          <p:cNvSpPr/>
          <p:nvPr userDrawn="1"/>
        </p:nvSpPr>
        <p:spPr>
          <a:xfrm>
            <a:off x="335343" y="5989292"/>
            <a:ext cx="2103097" cy="731512"/>
          </a:xfrm>
          <a:prstGeom prst="rect">
            <a:avLst/>
          </a:prstGeom>
          <a:solidFill>
            <a:srgbClr val="C7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7E88867D-3E34-40C3-92CC-7C23E54C81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0" y="5349219"/>
            <a:ext cx="280191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72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A475C-3AEA-4477-96A3-2A360E5ABE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flipH="1">
            <a:off x="609659" y="2606049"/>
            <a:ext cx="10972679" cy="3383280"/>
          </a:xfrm>
        </p:spPr>
        <p:txBody>
          <a:bodyPr>
            <a:normAutofit/>
          </a:bodyPr>
          <a:lstStyle>
            <a:lvl1pPr>
              <a:defRPr sz="3600"/>
            </a:lvl1pPr>
            <a:lvl2pPr marL="640080" indent="-365760">
              <a:spcBef>
                <a:spcPts val="1200"/>
              </a:spcBef>
              <a:defRPr sz="3600"/>
            </a:lvl2pPr>
            <a:lvl3pPr marL="59436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794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A475C-3AEA-4477-96A3-2A360E5ABE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flipH="1">
            <a:off x="609659" y="2606049"/>
            <a:ext cx="10972679" cy="3383280"/>
          </a:xfrm>
        </p:spPr>
        <p:txBody>
          <a:bodyPr/>
          <a:lstStyle>
            <a:lvl2pPr>
              <a:spcBef>
                <a:spcPts val="1200"/>
              </a:spcBef>
              <a:defRPr/>
            </a:lvl2pPr>
            <a:lvl3pPr marL="59436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96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mpac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7EF6D-E5D2-46BC-B2FC-0D6EA0611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60" y="2606049"/>
            <a:ext cx="10972680" cy="3383280"/>
          </a:xfrm>
        </p:spPr>
        <p:txBody>
          <a:bodyPr>
            <a:normAutofit/>
          </a:bodyPr>
          <a:lstStyle>
            <a:lvl1pPr marL="0" indent="0">
              <a:buNone/>
              <a:defRPr sz="60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95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513E-AC96-40B5-A084-03D2C8B2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8D7D-90A8-4A96-B66D-2D1F64CF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B71DD0-7E90-424F-981B-918E0CFB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4532-0101-4AA6-9D9B-84D00744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088F-94F1-42F6-9692-A2D9EA28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594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513E-AC96-40B5-A084-03D2C8B2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8D7D-90A8-4A96-B66D-2D1F64CF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 indent="-274320">
              <a:spcBef>
                <a:spcPts val="2400"/>
              </a:spcBef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B71DD0-7E90-424F-981B-918E0CFB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4532-0101-4AA6-9D9B-84D00744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088F-94F1-42F6-9692-A2D9EA28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20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 - Large Condens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513E-AC96-40B5-A084-03D2C8B2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8D7D-90A8-4A96-B66D-2D1F64CF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 indent="-274320">
              <a:defRPr sz="2400"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B71DD0-7E90-424F-981B-918E0CFB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4532-0101-4AA6-9D9B-84D00744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088F-94F1-42F6-9692-A2D9EA28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555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4EBB-2675-4F2B-8D73-37608B81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D36E9-48CE-4713-9FD2-5E84E7B7F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600220"/>
            <a:ext cx="53949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B38F6-C8C5-4B52-8CE2-71B3093CD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380" y="1600172"/>
            <a:ext cx="53949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143537-7B20-4DC1-B127-2C7CACC12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D1D71B-BBF7-4AEE-9E04-89856A5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6E7B22-928D-4898-B70E-45B531E1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3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4EBB-2675-4F2B-8D73-37608B81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D36E9-48CE-4713-9FD2-5E84E7B7F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600220"/>
            <a:ext cx="347472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B38F6-C8C5-4B52-8CE2-71B3093CD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8621" y="1600172"/>
            <a:ext cx="347472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143537-7B20-4DC1-B127-2C7CACC12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D1D71B-BBF7-4AEE-9E04-89856A5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6E7B22-928D-4898-B70E-45B531E1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135B0-793C-48EA-BFB5-2996F70A41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07620" y="1600172"/>
            <a:ext cx="3474720" cy="4389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0295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201E-C08B-408A-A783-04F8ED0A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40" y="320063"/>
            <a:ext cx="1097280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3CD02-8CF0-41D9-A764-1CC15B002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40" y="1600220"/>
            <a:ext cx="5394960" cy="548640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61C10-EF2A-4AD2-96CF-662456161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60" y="2332369"/>
            <a:ext cx="5394960" cy="3656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271D63-5CBD-4BFE-9D28-B0029AB02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7439" y="1600220"/>
            <a:ext cx="5394960" cy="548640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2F8960-1F1A-412E-9228-9B46FDC93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7439" y="2332369"/>
            <a:ext cx="5394960" cy="3656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DBB15F3-9344-4680-8506-968D63B6C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59813C2-6BCB-46AC-B4A2-7455A2AFA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D0EF50D-0151-4D74-B1EE-179A3EA95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392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E594-CBC6-4823-BE0A-F688FC630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CCE8C40-24FF-4372-9356-7A596373C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BB1109D-FC14-4180-921C-C0BBFE192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08298B6-71F0-4BCA-AC99-3E1EB179A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06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6FDC6-EEAE-482E-B487-B43952E3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34D612-BACF-470D-B128-633E4EECC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255F5-D2E4-4109-8171-831A04B26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205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D6562D-044F-438A-898E-55049F2DF10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783334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8C4EBB-2675-4F2B-8D73-37608B81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7620" y="320074"/>
            <a:ext cx="347484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143537-7B20-4DC1-B127-2C7CACC12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D1D71B-BBF7-4AEE-9E04-89856A5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6E7B22-928D-4898-B70E-45B531E1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135B0-793C-48EA-BFB5-2996F70A41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07620" y="1600172"/>
            <a:ext cx="3474720" cy="4389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08050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20AA2-053A-4949-A375-7C56AACA4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60" y="1041400"/>
            <a:ext cx="10972680" cy="2387600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19309-6EC9-44FA-9FE1-333896B56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60" y="3611878"/>
            <a:ext cx="10972680" cy="164592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5E3C1D-4683-42B4-A6D6-D00AF304C8A2}"/>
              </a:ext>
            </a:extLst>
          </p:cNvPr>
          <p:cNvSpPr/>
          <p:nvPr userDrawn="1"/>
        </p:nvSpPr>
        <p:spPr>
          <a:xfrm>
            <a:off x="335343" y="5989292"/>
            <a:ext cx="2103097" cy="731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2956AB-92B6-4BEA-AB8B-356B18689C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2" y="5349207"/>
            <a:ext cx="280191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90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A475C-3AEA-4477-96A3-2A360E5ABE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flipH="1">
            <a:off x="609659" y="2606049"/>
            <a:ext cx="10972679" cy="3383280"/>
          </a:xfrm>
        </p:spPr>
        <p:txBody>
          <a:bodyPr>
            <a:normAutofit/>
          </a:bodyPr>
          <a:lstStyle>
            <a:lvl1pPr>
              <a:defRPr sz="3600"/>
            </a:lvl1pPr>
            <a:lvl2pPr marL="640080" indent="-365760">
              <a:spcBef>
                <a:spcPts val="1200"/>
              </a:spcBef>
              <a:defRPr sz="3600"/>
            </a:lvl2pPr>
            <a:lvl3pPr marL="59436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402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A475C-3AEA-4477-96A3-2A360E5ABE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flipH="1">
            <a:off x="609659" y="2606049"/>
            <a:ext cx="10972679" cy="3383280"/>
          </a:xfrm>
        </p:spPr>
        <p:txBody>
          <a:bodyPr/>
          <a:lstStyle>
            <a:lvl2pPr>
              <a:spcBef>
                <a:spcPts val="1200"/>
              </a:spcBef>
              <a:defRPr/>
            </a:lvl2pPr>
            <a:lvl3pPr marL="59436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1724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mpac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94AB1-A468-421A-A1D0-4400085F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201168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7EF6D-E5D2-46BC-B2FC-0D6EA0611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60" y="2606049"/>
            <a:ext cx="10972680" cy="3383280"/>
          </a:xfrm>
        </p:spPr>
        <p:txBody>
          <a:bodyPr>
            <a:normAutofit/>
          </a:bodyPr>
          <a:lstStyle>
            <a:lvl1pPr marL="0" indent="0">
              <a:buNone/>
              <a:defRPr sz="600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89763-5FE4-4E6B-B3F8-2A7A4C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C504A8-9F40-4A3C-B915-5DD22FE5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1D851-0F7C-448D-BB41-C6C80B32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7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513E-AC96-40B5-A084-03D2C8B2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8D7D-90A8-4A96-B66D-2D1F64CF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B71DD0-7E90-424F-981B-918E0CFB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4532-0101-4AA6-9D9B-84D00744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088F-94F1-42F6-9692-A2D9EA28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54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513E-AC96-40B5-A084-03D2C8B2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8D7D-90A8-4A96-B66D-2D1F64CF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 indent="-274320">
              <a:spcBef>
                <a:spcPts val="2400"/>
              </a:spcBef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B71DD0-7E90-424F-981B-918E0CFB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4532-0101-4AA6-9D9B-84D00744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088F-94F1-42F6-9692-A2D9EA28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2932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1 - Large Condens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513E-AC96-40B5-A084-03D2C8B2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8D7D-90A8-4A96-B66D-2D1F64CF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 indent="-274320">
              <a:defRPr sz="2400"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B71DD0-7E90-424F-981B-918E0CFBA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4532-0101-4AA6-9D9B-84D00744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088F-94F1-42F6-9692-A2D9EA28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957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4EBB-2675-4F2B-8D73-37608B81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D36E9-48CE-4713-9FD2-5E84E7B7F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600220"/>
            <a:ext cx="53949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B38F6-C8C5-4B52-8CE2-71B3093CD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380" y="1600172"/>
            <a:ext cx="53949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143537-7B20-4DC1-B127-2C7CACC12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D1D71B-BBF7-4AEE-9E04-89856A5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6E7B22-928D-4898-B70E-45B531E1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745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4EBB-2675-4F2B-8D73-37608B81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D36E9-48CE-4713-9FD2-5E84E7B7F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600220"/>
            <a:ext cx="347472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B38F6-C8C5-4B52-8CE2-71B3093CD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8621" y="1600172"/>
            <a:ext cx="347472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143537-7B20-4DC1-B127-2C7CACC12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D1D71B-BBF7-4AEE-9E04-89856A5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6E7B22-928D-4898-B70E-45B531E1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135B0-793C-48EA-BFB5-2996F70A41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07620" y="1600172"/>
            <a:ext cx="3474720" cy="4389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25575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201E-C08B-408A-A783-04F8ED0A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40" y="320063"/>
            <a:ext cx="1097280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3CD02-8CF0-41D9-A764-1CC15B002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40" y="1600220"/>
            <a:ext cx="5394960" cy="548640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61C10-EF2A-4AD2-96CF-662456161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60" y="2332369"/>
            <a:ext cx="5394960" cy="3656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271D63-5CBD-4BFE-9D28-B0029AB02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7439" y="1600220"/>
            <a:ext cx="5394960" cy="548640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2F8960-1F1A-412E-9228-9B46FDC93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7439" y="2332369"/>
            <a:ext cx="5394960" cy="3656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DBB15F3-9344-4680-8506-968D63B6C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59813C2-6BCB-46AC-B4A2-7455A2AFA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D0EF50D-0151-4D74-B1EE-179A3EA95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6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E594-CBC6-4823-BE0A-F688FC630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CCE8C40-24FF-4372-9356-7A596373C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BB1109D-FC14-4180-921C-C0BBFE192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08298B6-71F0-4BCA-AC99-3E1EB179A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267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6FDC6-EEAE-482E-B487-B43952E3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34D612-BACF-470D-B128-633E4EECC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255F5-D2E4-4109-8171-831A04B26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625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D6562D-044F-438A-898E-55049F2DF10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783334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8C4EBB-2675-4F2B-8D73-37608B81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7620" y="320074"/>
            <a:ext cx="347484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143537-7B20-4DC1-B127-2C7CACC12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D1D71B-BBF7-4AEE-9E04-89856A5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6E7B22-928D-4898-B70E-45B531E1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135B0-793C-48EA-BFB5-2996F70A41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07620" y="1600172"/>
            <a:ext cx="3474720" cy="4389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622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CFBB77-94E3-47E8-AACD-CD75E99FD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5A5AD-1C87-4553-B0AA-ED0B1FAC1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60" y="1600220"/>
            <a:ext cx="109728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7FC4E-CC54-449A-B122-EFCC1C691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3700" y="6172170"/>
            <a:ext cx="54864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1408DA-ECA0-42C6-8C4E-0FC1C16D4E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07658" y="6173786"/>
            <a:ext cx="2743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A3A7AF38-685D-4DDF-A7A5-29BC99B3BF9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72170"/>
            <a:ext cx="1404793" cy="4572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6487553-DC5B-403C-9DFC-F7DEE0E274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7235" y="6172801"/>
            <a:ext cx="4114800" cy="456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MetaPro-Light" panose="020B0504030101020102" pitchFamily="34" charset="0"/>
        <a:buChar char="▸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7D5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CFBB77-94E3-47E8-AACD-CD75E99FD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5A5AD-1C87-4553-B0AA-ED0B1FAC1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60" y="1600220"/>
            <a:ext cx="109728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7FC4E-CC54-449A-B122-EFCC1C691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3700" y="6172170"/>
            <a:ext cx="54864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1408DA-ECA0-42C6-8C4E-0FC1C16D4E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07658" y="6173786"/>
            <a:ext cx="2743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A3A7AF38-685D-4DDF-A7A5-29BC99B3BF9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72170"/>
            <a:ext cx="1404793" cy="4572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6487553-DC5B-403C-9DFC-F7DEE0E274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7235" y="6172801"/>
            <a:ext cx="4114800" cy="456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57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MetaPro-Light" panose="020B0504030101020102" pitchFamily="34" charset="0"/>
        <a:buChar char="▸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CFBB77-94E3-47E8-AACD-CD75E99FD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5A5AD-1C87-4553-B0AA-ED0B1FAC1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60" y="1600220"/>
            <a:ext cx="109728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7FC4E-CC54-449A-B122-EFCC1C691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3700" y="6172170"/>
            <a:ext cx="54864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FF6118E6-2CE0-4879-AE4F-D19ED43D7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1408DA-ECA0-42C6-8C4E-0FC1C16D4E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07658" y="6173786"/>
            <a:ext cx="2743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2603D04F-527E-437E-BE8A-746E4D7F0044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6487553-DC5B-403C-9DFC-F7DEE0E274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7235" y="6172801"/>
            <a:ext cx="4114800" cy="456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63F30499-29D1-4D41-9350-EBF39C7B3E0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60" y="6172165"/>
            <a:ext cx="140479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4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tx2">
            <a:lumMod val="20000"/>
            <a:lumOff val="80000"/>
          </a:schemeClr>
        </a:buClr>
        <a:buFont typeface="MetaPro-Light" panose="020B0504030101020102" pitchFamily="34" charset="0"/>
        <a:buChar char="▸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55448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BB06A-9383-4D0A-9AB8-9E20475CD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60" y="1014984"/>
            <a:ext cx="10972680" cy="2414016"/>
          </a:xfrm>
        </p:spPr>
        <p:txBody>
          <a:bodyPr>
            <a:normAutofit/>
          </a:bodyPr>
          <a:lstStyle/>
          <a:p>
            <a:r>
              <a:rPr lang="en-US"/>
              <a:t>25th ward</a:t>
            </a:r>
            <a:br>
              <a:rPr lang="en-US"/>
            </a:br>
            <a:r>
              <a:rPr lang="en-US" sz="4000"/>
              <a:t>ashland AVE - cullerton to 18th Pl  </a:t>
            </a:r>
            <a:endParaRPr lang="en-US">
              <a:highlight>
                <a:srgbClr val="FFFF00"/>
              </a:highlight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BB074C8-3929-3040-BC2C-322FFDC99B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July 2026</a:t>
            </a:r>
          </a:p>
        </p:txBody>
      </p:sp>
    </p:spTree>
    <p:extLst>
      <p:ext uri="{BB962C8B-B14F-4D97-AF65-F5344CB8AC3E}">
        <p14:creationId xmlns:p14="http://schemas.microsoft.com/office/powerpoint/2010/main" val="3274792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6CF33-A5C3-79C1-1BA5-43EC529D9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Traffic study process</a:t>
            </a:r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730A5DD-3938-4CC7-3A9A-400E03E8202D}"/>
              </a:ext>
            </a:extLst>
          </p:cNvPr>
          <p:cNvGraphicFramePr/>
          <p:nvPr/>
        </p:nvGraphicFramePr>
        <p:xfrm>
          <a:off x="431188" y="1308351"/>
          <a:ext cx="11375331" cy="4241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Arrow: Right 3">
            <a:extLst>
              <a:ext uri="{FF2B5EF4-FFF2-40B4-BE49-F238E27FC236}">
                <a16:creationId xmlns:a16="http://schemas.microsoft.com/office/drawing/2014/main" id="{00F9ACFF-66F2-5D1E-5AF9-77AEE2FE39E4}"/>
              </a:ext>
            </a:extLst>
          </p:cNvPr>
          <p:cNvSpPr/>
          <p:nvPr/>
        </p:nvSpPr>
        <p:spPr>
          <a:xfrm rot="10800000">
            <a:off x="1685364" y="5534503"/>
            <a:ext cx="9036424" cy="2772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6115EE-3BD5-8659-59C1-82C58DD4CC81}"/>
              </a:ext>
            </a:extLst>
          </p:cNvPr>
          <p:cNvSpPr txBox="1"/>
          <p:nvPr/>
        </p:nvSpPr>
        <p:spPr>
          <a:xfrm>
            <a:off x="903569" y="5812412"/>
            <a:ext cx="10774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/>
              <a:t>The Ward is encouraged to engage with constituents as the Traffic Study Recommendations are considered</a:t>
            </a:r>
          </a:p>
        </p:txBody>
      </p:sp>
    </p:spTree>
    <p:extLst>
      <p:ext uri="{BB962C8B-B14F-4D97-AF65-F5344CB8AC3E}">
        <p14:creationId xmlns:p14="http://schemas.microsoft.com/office/powerpoint/2010/main" val="1247355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C143E-590C-2F19-072B-91D894105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5637AB3-708A-B4EE-4771-656D9C12FA96}"/>
              </a:ext>
            </a:extLst>
          </p:cNvPr>
          <p:cNvSpPr/>
          <p:nvPr/>
        </p:nvSpPr>
        <p:spPr>
          <a:xfrm>
            <a:off x="6793566" y="2863747"/>
            <a:ext cx="4521758" cy="3094892"/>
          </a:xfrm>
          <a:prstGeom prst="roundRect">
            <a:avLst>
              <a:gd name="adj" fmla="val 6926"/>
            </a:avLst>
          </a:prstGeom>
          <a:solidFill>
            <a:srgbClr val="0149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0FE7E45-8577-0584-905F-D440554F69F4}"/>
              </a:ext>
            </a:extLst>
          </p:cNvPr>
          <p:cNvSpPr/>
          <p:nvPr/>
        </p:nvSpPr>
        <p:spPr>
          <a:xfrm>
            <a:off x="856624" y="3420270"/>
            <a:ext cx="3445064" cy="584775"/>
          </a:xfrm>
          <a:prstGeom prst="roundRect">
            <a:avLst/>
          </a:prstGeom>
          <a:solidFill>
            <a:srgbClr val="0149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13E4B4-6FA7-C5CD-12EF-0F166CDA884C}"/>
              </a:ext>
            </a:extLst>
          </p:cNvPr>
          <p:cNvSpPr txBox="1"/>
          <p:nvPr/>
        </p:nvSpPr>
        <p:spPr>
          <a:xfrm>
            <a:off x="857725" y="2863887"/>
            <a:ext cx="3323054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solidFill>
                  <a:schemeClr val="bg1"/>
                </a:solidFill>
                <a:latin typeface="Roboto"/>
                <a:ea typeface="Roboto"/>
                <a:cs typeface="Roboto"/>
              </a:rPr>
              <a:t>Parks &amp; Schools Safety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Fatal Crash Response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Pedestrian Safety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 Injury Network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Cycling Network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Neighborhood traffic calming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 stop accessibility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F9A7A2-37A5-A476-2A77-6F1E4FA59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CDOT COMPLETE STREETS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38FC6D-3F32-2256-70C9-82F9D3082453}"/>
              </a:ext>
            </a:extLst>
          </p:cNvPr>
          <p:cNvSpPr txBox="1"/>
          <p:nvPr/>
        </p:nvSpPr>
        <p:spPr>
          <a:xfrm>
            <a:off x="856580" y="2885904"/>
            <a:ext cx="62153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chemeClr val="tx2"/>
                </a:solidFill>
              </a:rPr>
              <a:t>Areas of Work:</a:t>
            </a:r>
            <a:endParaRPr lang="en-US" sz="3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B40917-50B1-2162-58A4-70C96AD76D0D}"/>
              </a:ext>
            </a:extLst>
          </p:cNvPr>
          <p:cNvSpPr txBox="1"/>
          <p:nvPr/>
        </p:nvSpPr>
        <p:spPr>
          <a:xfrm>
            <a:off x="7078412" y="3257031"/>
            <a:ext cx="401170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Addresses crash circumstances and other safety needs on corridor</a:t>
            </a:r>
          </a:p>
          <a:p>
            <a:endParaRPr lang="en-US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 TYPES: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Rapid Delivery – quick implementation, interim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 Term projects – concrete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6D72B5E-985F-011A-42E7-7D03AEF6EAC2}"/>
              </a:ext>
            </a:extLst>
          </p:cNvPr>
          <p:cNvCxnSpPr>
            <a:cxnSpLocks/>
          </p:cNvCxnSpPr>
          <p:nvPr/>
        </p:nvCxnSpPr>
        <p:spPr>
          <a:xfrm>
            <a:off x="4301688" y="3705348"/>
            <a:ext cx="2491878" cy="0"/>
          </a:xfrm>
          <a:prstGeom prst="straightConnector1">
            <a:avLst/>
          </a:prstGeom>
          <a:ln w="50800">
            <a:solidFill>
              <a:srgbClr val="00A4E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6744876-FEC2-1C3A-3D54-7B349EBB3F35}"/>
              </a:ext>
            </a:extLst>
          </p:cNvPr>
          <p:cNvSpPr txBox="1"/>
          <p:nvPr/>
        </p:nvSpPr>
        <p:spPr>
          <a:xfrm>
            <a:off x="693336" y="1325914"/>
            <a:ext cx="5697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Transforming our streets into safe, equitable, inviting spaces for all - regardless of age, ability, or travel mode.</a:t>
            </a:r>
          </a:p>
        </p:txBody>
      </p:sp>
    </p:spTree>
    <p:extLst>
      <p:ext uri="{BB962C8B-B14F-4D97-AF65-F5344CB8AC3E}">
        <p14:creationId xmlns:p14="http://schemas.microsoft.com/office/powerpoint/2010/main" val="2785256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86360-F672-35DD-75B8-C66FF81E8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B5AD2EB-483B-13AE-69E0-47854636D43B}"/>
              </a:ext>
            </a:extLst>
          </p:cNvPr>
          <p:cNvSpPr txBox="1">
            <a:spLocks/>
          </p:cNvSpPr>
          <p:nvPr/>
        </p:nvSpPr>
        <p:spPr>
          <a:xfrm>
            <a:off x="609660" y="320074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u="none" kern="1200" cap="all" baseline="0">
                <a:solidFill>
                  <a:schemeClr val="accent1"/>
                </a:solidFill>
                <a:latin typeface="Big Shoulders Display ExtraBold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TRAFFIC STUDY Request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F7B0FE-E480-167B-BE3B-AF4982AAFA14}"/>
              </a:ext>
            </a:extLst>
          </p:cNvPr>
          <p:cNvSpPr txBox="1"/>
          <p:nvPr/>
        </p:nvSpPr>
        <p:spPr>
          <a:xfrm>
            <a:off x="314960" y="1397228"/>
            <a:ext cx="515112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Received from Ward 25 in July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Pedestrian safety concerns on Ashland Ave, particularly at Cullerton Ave.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Reviewed traffic patterns, crash history, bus/signal operations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Community Coordination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Meetings with St. Pius and 25</a:t>
            </a:r>
            <a:r>
              <a:rPr lang="en-US" baseline="30000" dirty="0"/>
              <a:t>th</a:t>
            </a:r>
            <a:r>
              <a:rPr lang="en-US" dirty="0"/>
              <a:t> Ward representatives in fall 2025 and spring 2026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Outcomes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Ward funding for pedestrian refuge island/signage improvements at Cullerton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CDOT Complete Streets funding additional improvements along the corridor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C44EB57-2835-CA02-5D5C-C321B6A10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971" y="1183868"/>
            <a:ext cx="6519029" cy="488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190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B7052-FF71-DBA0-274A-718066ABE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562949F9-040C-2E3A-D179-FB1CF813348A}"/>
              </a:ext>
            </a:extLst>
          </p:cNvPr>
          <p:cNvSpPr txBox="1">
            <a:spLocks/>
          </p:cNvSpPr>
          <p:nvPr/>
        </p:nvSpPr>
        <p:spPr>
          <a:xfrm>
            <a:off x="609660" y="320074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u="none" kern="1200" cap="all" baseline="0">
                <a:solidFill>
                  <a:schemeClr val="accent1"/>
                </a:solidFill>
                <a:latin typeface="Big Shoulders Display ExtraBold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Ashland AVE – Cullerton to 18</a:t>
            </a:r>
            <a:r>
              <a:rPr lang="en-US" baseline="30000"/>
              <a:t>th</a:t>
            </a:r>
            <a:r>
              <a:rPr lang="en-US"/>
              <a:t> pl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E53B47-AD6F-4519-C20E-E23CAB24E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19" y="1191455"/>
            <a:ext cx="10901621" cy="450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24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571FA-AC30-6E49-5CCE-CB59195EB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22E4D750-A34D-9814-BAD1-4F2270839DC6}"/>
              </a:ext>
            </a:extLst>
          </p:cNvPr>
          <p:cNvSpPr txBox="1">
            <a:spLocks/>
          </p:cNvSpPr>
          <p:nvPr/>
        </p:nvSpPr>
        <p:spPr>
          <a:xfrm>
            <a:off x="609660" y="320074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u="none" kern="1200" cap="all" baseline="0">
                <a:solidFill>
                  <a:schemeClr val="accent1"/>
                </a:solidFill>
                <a:latin typeface="Big Shoulders Display ExtraBold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Ashland AVE – Cullerton to 18</a:t>
            </a:r>
            <a:r>
              <a:rPr lang="en-US" baseline="30000"/>
              <a:t>th</a:t>
            </a:r>
            <a:r>
              <a:rPr lang="en-US"/>
              <a:t> pl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8414EE-17B8-323B-DF36-0E40F103A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4" y="1191905"/>
            <a:ext cx="10972799" cy="453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23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20C3E-9666-5EF0-0025-12C2E01A6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4BB97CD3-E096-9412-26C1-61812E0FE487}"/>
              </a:ext>
            </a:extLst>
          </p:cNvPr>
          <p:cNvSpPr txBox="1">
            <a:spLocks/>
          </p:cNvSpPr>
          <p:nvPr/>
        </p:nvSpPr>
        <p:spPr>
          <a:xfrm>
            <a:off x="609660" y="320074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u="none" kern="1200" cap="all" baseline="0">
                <a:solidFill>
                  <a:schemeClr val="accent1"/>
                </a:solidFill>
                <a:latin typeface="Big Shoulders Display ExtraBold" pitchFamily="2" charset="0"/>
                <a:ea typeface="+mj-ea"/>
                <a:cs typeface="+mj-cs"/>
              </a:defRPr>
            </a:lvl1pPr>
          </a:lstStyle>
          <a:p>
            <a:r>
              <a:rPr lang="en-US">
                <a:latin typeface="Big Shoulders Display ExtraBold"/>
              </a:rPr>
              <a:t>Safety toolbox – typical items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5DE618-E160-0383-879B-5CE2C031C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99" y="2119531"/>
            <a:ext cx="2602765" cy="19520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0C5958-545F-66F5-F31B-03B348DC025D}"/>
              </a:ext>
            </a:extLst>
          </p:cNvPr>
          <p:cNvSpPr txBox="1"/>
          <p:nvPr/>
        </p:nvSpPr>
        <p:spPr>
          <a:xfrm>
            <a:off x="590611" y="4078148"/>
            <a:ext cx="2602766" cy="584775"/>
          </a:xfrm>
          <a:prstGeom prst="rect">
            <a:avLst/>
          </a:prstGeom>
          <a:solidFill>
            <a:srgbClr val="0149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Rapid Delivery </a:t>
            </a:r>
          </a:p>
          <a:p>
            <a:pPr algn="ctr"/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Curb </a:t>
            </a:r>
            <a:r>
              <a:rPr lang="en-US" sz="16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Bumpouts</a:t>
            </a:r>
            <a:endParaRPr lang="en-US" sz="16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FDD9A2-975D-26FA-35B6-BF85A27B132B}"/>
              </a:ext>
            </a:extLst>
          </p:cNvPr>
          <p:cNvSpPr txBox="1"/>
          <p:nvPr/>
        </p:nvSpPr>
        <p:spPr>
          <a:xfrm>
            <a:off x="3404002" y="4057058"/>
            <a:ext cx="2602766" cy="584775"/>
          </a:xfrm>
          <a:prstGeom prst="rect">
            <a:avLst/>
          </a:prstGeom>
          <a:solidFill>
            <a:srgbClr val="0149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Attached </a:t>
            </a:r>
          </a:p>
          <a:p>
            <a:pPr algn="ctr"/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Curb </a:t>
            </a:r>
            <a:r>
              <a:rPr lang="en-US" sz="16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Bumpout</a:t>
            </a:r>
            <a:endParaRPr lang="en-US" sz="16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A400B6-A2C3-D8F3-0799-79B895C609DF}"/>
              </a:ext>
            </a:extLst>
          </p:cNvPr>
          <p:cNvSpPr txBox="1"/>
          <p:nvPr/>
        </p:nvSpPr>
        <p:spPr>
          <a:xfrm>
            <a:off x="6217388" y="4057058"/>
            <a:ext cx="2602766" cy="584775"/>
          </a:xfrm>
          <a:prstGeom prst="rect">
            <a:avLst/>
          </a:prstGeom>
          <a:solidFill>
            <a:srgbClr val="0149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Pedestrian </a:t>
            </a:r>
          </a:p>
          <a:p>
            <a:pPr algn="ctr"/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Refuge Island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EF05C7-A437-9673-DD0E-31094FCF44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524"/>
          <a:stretch>
            <a:fillRect/>
          </a:stretch>
        </p:blipFill>
        <p:spPr>
          <a:xfrm>
            <a:off x="590610" y="2131850"/>
            <a:ext cx="2602765" cy="195207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B220F2-7D8D-858F-4A1C-D985C1BC67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1269"/>
          <a:stretch>
            <a:fillRect/>
          </a:stretch>
        </p:blipFill>
        <p:spPr>
          <a:xfrm>
            <a:off x="6217388" y="2114221"/>
            <a:ext cx="2603612" cy="1952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8A7B84-73DB-B684-DC38-774B5B9E1A10}"/>
              </a:ext>
            </a:extLst>
          </p:cNvPr>
          <p:cNvSpPr txBox="1"/>
          <p:nvPr/>
        </p:nvSpPr>
        <p:spPr>
          <a:xfrm>
            <a:off x="9030774" y="4047821"/>
            <a:ext cx="2602766" cy="584775"/>
          </a:xfrm>
          <a:prstGeom prst="rect">
            <a:avLst/>
          </a:prstGeom>
          <a:solidFill>
            <a:srgbClr val="0149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Parking </a:t>
            </a:r>
          </a:p>
          <a:p>
            <a:pPr algn="ctr"/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Lane Lines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39DA54-A416-6D27-CBB1-40369AB6F5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907"/>
          <a:stretch>
            <a:fillRect/>
          </a:stretch>
        </p:blipFill>
        <p:spPr>
          <a:xfrm>
            <a:off x="9030360" y="2131849"/>
            <a:ext cx="2612416" cy="191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80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2B69C-FF1F-6118-D59D-38AB21B3C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E7726CA-FF34-9A28-C4CA-E77931AC7CFA}"/>
              </a:ext>
            </a:extLst>
          </p:cNvPr>
          <p:cNvSpPr txBox="1">
            <a:spLocks/>
          </p:cNvSpPr>
          <p:nvPr/>
        </p:nvSpPr>
        <p:spPr>
          <a:xfrm>
            <a:off x="609600" y="86394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u="none" kern="1200" cap="all" baseline="0">
                <a:solidFill>
                  <a:schemeClr val="accent1"/>
                </a:solidFill>
                <a:latin typeface="Big Shoulders Display ExtraBold" pitchFamily="2" charset="0"/>
                <a:ea typeface="+mj-ea"/>
                <a:cs typeface="+mj-cs"/>
              </a:defRPr>
            </a:lvl1pPr>
          </a:lstStyle>
          <a:p>
            <a:r>
              <a:rPr lang="en-US" dirty="0">
                <a:latin typeface="Big Shoulders Display ExtraBold"/>
              </a:rPr>
              <a:t>PLANNED Design – 2026 installations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1FA3DA-8637-B11C-0FBC-994CBD8F01DD}"/>
              </a:ext>
            </a:extLst>
          </p:cNvPr>
          <p:cNvSpPr txBox="1"/>
          <p:nvPr/>
        </p:nvSpPr>
        <p:spPr>
          <a:xfrm>
            <a:off x="888023" y="1092234"/>
            <a:ext cx="8326315" cy="1334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6CD8C6-1224-4766-F530-4E5D001DE378}"/>
              </a:ext>
            </a:extLst>
          </p:cNvPr>
          <p:cNvSpPr txBox="1"/>
          <p:nvPr/>
        </p:nvSpPr>
        <p:spPr>
          <a:xfrm>
            <a:off x="5051179" y="5845665"/>
            <a:ext cx="6596324" cy="338554"/>
          </a:xfrm>
          <a:prstGeom prst="rect">
            <a:avLst/>
          </a:prstGeom>
          <a:solidFill>
            <a:srgbClr val="E4B423"/>
          </a:solidFill>
        </p:spPr>
        <p:txBody>
          <a:bodyPr wrap="square" rtlCol="0">
            <a:spAutoFit/>
          </a:bodyPr>
          <a:lstStyle/>
          <a:p>
            <a:r>
              <a:rPr lang="en-US" sz="16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Rapid Delivery Improvement – Temporary Materials to Be Upgraded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7889D-2371-466A-F95B-0F2F38432342}"/>
              </a:ext>
            </a:extLst>
          </p:cNvPr>
          <p:cNvSpPr txBox="1"/>
          <p:nvPr/>
        </p:nvSpPr>
        <p:spPr>
          <a:xfrm>
            <a:off x="5051180" y="6312649"/>
            <a:ext cx="2335041" cy="338554"/>
          </a:xfrm>
          <a:prstGeom prst="rect">
            <a:avLst/>
          </a:prstGeom>
          <a:solidFill>
            <a:srgbClr val="4083C4"/>
          </a:solidFill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Concrete Improvement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C2F682-89F8-5DEB-DE2C-523B1EB28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4" y="1106452"/>
            <a:ext cx="11325225" cy="468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232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74315-A449-0A5C-B3C4-73F425B5E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789BD585-A41F-D720-EF83-3908D049D2F7}"/>
              </a:ext>
            </a:extLst>
          </p:cNvPr>
          <p:cNvSpPr txBox="1">
            <a:spLocks/>
          </p:cNvSpPr>
          <p:nvPr/>
        </p:nvSpPr>
        <p:spPr>
          <a:xfrm>
            <a:off x="609600" y="86394"/>
            <a:ext cx="109728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u="none" kern="1200" cap="all" baseline="0">
                <a:solidFill>
                  <a:schemeClr val="accent1"/>
                </a:solidFill>
                <a:latin typeface="Big Shoulders Display ExtraBold" pitchFamily="2" charset="0"/>
                <a:ea typeface="+mj-ea"/>
                <a:cs typeface="+mj-cs"/>
              </a:defRPr>
            </a:lvl1pPr>
          </a:lstStyle>
          <a:p>
            <a:r>
              <a:rPr lang="en-US" dirty="0">
                <a:latin typeface="Big Shoulders Display ExtraBold"/>
              </a:rPr>
              <a:t>PLANNED Design – 2026 + 2027 installations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7C3AF4-F0EC-7C0B-2893-5371C0D096D1}"/>
              </a:ext>
            </a:extLst>
          </p:cNvPr>
          <p:cNvSpPr txBox="1"/>
          <p:nvPr/>
        </p:nvSpPr>
        <p:spPr>
          <a:xfrm>
            <a:off x="888023" y="1092234"/>
            <a:ext cx="8326315" cy="1334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D13BA4-C380-BB8D-A56B-50AFD7335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92234"/>
            <a:ext cx="11298435" cy="46735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52D167-2907-C33F-568B-E3566F61F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30090"/>
            <a:ext cx="11298435" cy="46735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61F8B4-35B3-D5CC-2683-59D622DF819D}"/>
              </a:ext>
            </a:extLst>
          </p:cNvPr>
          <p:cNvSpPr txBox="1"/>
          <p:nvPr/>
        </p:nvSpPr>
        <p:spPr>
          <a:xfrm>
            <a:off x="4782442" y="5927672"/>
            <a:ext cx="2335041" cy="338554"/>
          </a:xfrm>
          <a:prstGeom prst="rect">
            <a:avLst/>
          </a:prstGeom>
          <a:solidFill>
            <a:srgbClr val="4083C4"/>
          </a:solidFill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Concrete Improvement</a:t>
            </a:r>
          </a:p>
        </p:txBody>
      </p:sp>
    </p:spTree>
    <p:extLst>
      <p:ext uri="{BB962C8B-B14F-4D97-AF65-F5344CB8AC3E}">
        <p14:creationId xmlns:p14="http://schemas.microsoft.com/office/powerpoint/2010/main" val="263890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319F5-1377-8FE1-57F0-127D8DE32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B3C4E-4BB5-9101-A32E-C1DAD4519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60" y="320074"/>
            <a:ext cx="10972800" cy="1005840"/>
          </a:xfrm>
        </p:spPr>
        <p:txBody>
          <a:bodyPr>
            <a:normAutofit/>
          </a:bodyPr>
          <a:lstStyle/>
          <a:p>
            <a:r>
              <a:rPr lang="en-US"/>
              <a:t>Proposed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1C791-6444-FEF0-15EE-B7440C65E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60" y="1600220"/>
            <a:ext cx="10972800" cy="43891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Fall 2026</a:t>
            </a:r>
          </a:p>
          <a:p>
            <a:pPr lvl="1"/>
            <a:r>
              <a:rPr lang="en-US" sz="2000" dirty="0"/>
              <a:t>Anticipated construction</a:t>
            </a:r>
          </a:p>
          <a:p>
            <a:pPr lvl="2"/>
            <a:r>
              <a:rPr lang="en-US" sz="2000" dirty="0"/>
              <a:t>Pedestrian Refuge Island Installation – Cullerton </a:t>
            </a:r>
            <a:r>
              <a:rPr lang="en-US" sz="2000"/>
              <a:t>(Ward-funded</a:t>
            </a:r>
            <a:r>
              <a:rPr lang="en-US" sz="2000" dirty="0"/>
              <a:t>)</a:t>
            </a:r>
          </a:p>
          <a:p>
            <a:pPr lvl="2"/>
            <a:r>
              <a:rPr lang="en-US" sz="2000" dirty="0"/>
              <a:t>Strategic Concrete </a:t>
            </a:r>
            <a:r>
              <a:rPr lang="en-US" sz="2000" dirty="0" err="1"/>
              <a:t>Bumpout</a:t>
            </a:r>
            <a:r>
              <a:rPr lang="en-US" sz="2000" dirty="0"/>
              <a:t> Installation</a:t>
            </a:r>
          </a:p>
          <a:p>
            <a:pPr lvl="2"/>
            <a:r>
              <a:rPr lang="en-US" sz="2000" dirty="0"/>
              <a:t>Rapid Delivery Installation</a:t>
            </a:r>
          </a:p>
          <a:p>
            <a:r>
              <a:rPr lang="en-US" sz="2000" dirty="0"/>
              <a:t>2027</a:t>
            </a:r>
          </a:p>
          <a:p>
            <a:pPr lvl="1"/>
            <a:r>
              <a:rPr lang="en-US" sz="2000" dirty="0"/>
              <a:t>Upgrade rapid delivery installation to concrete</a:t>
            </a:r>
          </a:p>
        </p:txBody>
      </p:sp>
    </p:spTree>
    <p:extLst>
      <p:ext uri="{BB962C8B-B14F-4D97-AF65-F5344CB8AC3E}">
        <p14:creationId xmlns:p14="http://schemas.microsoft.com/office/powerpoint/2010/main" val="3789464964"/>
      </p:ext>
    </p:extLst>
  </p:cSld>
  <p:clrMapOvr>
    <a:masterClrMapping/>
  </p:clrMapOvr>
</p:sld>
</file>

<file path=ppt/theme/theme1.xml><?xml version="1.0" encoding="utf-8"?>
<a:theme xmlns:a="http://schemas.openxmlformats.org/drawingml/2006/main" name="CDOT_White">
  <a:themeElements>
    <a:clrScheme name="CDOT">
      <a:dk1>
        <a:srgbClr val="37373B"/>
      </a:dk1>
      <a:lt1>
        <a:sysClr val="window" lastClr="FFFFFF"/>
      </a:lt1>
      <a:dk2>
        <a:srgbClr val="014965"/>
      </a:dk2>
      <a:lt2>
        <a:srgbClr val="F1F2F4"/>
      </a:lt2>
      <a:accent1>
        <a:srgbClr val="00A4E4"/>
      </a:accent1>
      <a:accent2>
        <a:srgbClr val="E82125"/>
      </a:accent2>
      <a:accent3>
        <a:srgbClr val="FCBD25"/>
      </a:accent3>
      <a:accent4>
        <a:srgbClr val="8CC63F"/>
      </a:accent4>
      <a:accent5>
        <a:srgbClr val="EF6922"/>
      </a:accent5>
      <a:accent6>
        <a:srgbClr val="0BAFA1"/>
      </a:accent6>
      <a:hlink>
        <a:srgbClr val="00A4E4"/>
      </a:hlink>
      <a:folHlink>
        <a:srgbClr val="01496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OT Template.pptx" id="{DDE11256-0A09-4AC1-BFD4-2C52EFC3A6A2}" vid="{5BD09487-DCED-45B7-A825-11F7248E584D}"/>
    </a:ext>
  </a:extLst>
</a:theme>
</file>

<file path=ppt/theme/theme2.xml><?xml version="1.0" encoding="utf-8"?>
<a:theme xmlns:a="http://schemas.openxmlformats.org/drawingml/2006/main" name="CDOT_Lt Blue">
  <a:themeElements>
    <a:clrScheme name="CDOT">
      <a:dk1>
        <a:srgbClr val="37373B"/>
      </a:dk1>
      <a:lt1>
        <a:sysClr val="window" lastClr="FFFFFF"/>
      </a:lt1>
      <a:dk2>
        <a:srgbClr val="014965"/>
      </a:dk2>
      <a:lt2>
        <a:srgbClr val="F1F2F4"/>
      </a:lt2>
      <a:accent1>
        <a:srgbClr val="00A4E4"/>
      </a:accent1>
      <a:accent2>
        <a:srgbClr val="E82125"/>
      </a:accent2>
      <a:accent3>
        <a:srgbClr val="FCBD25"/>
      </a:accent3>
      <a:accent4>
        <a:srgbClr val="8CC63F"/>
      </a:accent4>
      <a:accent5>
        <a:srgbClr val="EF6922"/>
      </a:accent5>
      <a:accent6>
        <a:srgbClr val="0BAFA1"/>
      </a:accent6>
      <a:hlink>
        <a:srgbClr val="00A4E4"/>
      </a:hlink>
      <a:folHlink>
        <a:srgbClr val="01496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OT Template.pptx" id="{DDE11256-0A09-4AC1-BFD4-2C52EFC3A6A2}" vid="{EEE24D39-9EE7-4BC4-B6B0-822F40443471}"/>
    </a:ext>
  </a:extLst>
</a:theme>
</file>

<file path=ppt/theme/theme3.xml><?xml version="1.0" encoding="utf-8"?>
<a:theme xmlns:a="http://schemas.openxmlformats.org/drawingml/2006/main" name="CDOT_Blue">
  <a:themeElements>
    <a:clrScheme name="CDOT">
      <a:dk1>
        <a:srgbClr val="37373B"/>
      </a:dk1>
      <a:lt1>
        <a:sysClr val="window" lastClr="FFFFFF"/>
      </a:lt1>
      <a:dk2>
        <a:srgbClr val="014965"/>
      </a:dk2>
      <a:lt2>
        <a:srgbClr val="F1F2F4"/>
      </a:lt2>
      <a:accent1>
        <a:srgbClr val="00A4E4"/>
      </a:accent1>
      <a:accent2>
        <a:srgbClr val="E82125"/>
      </a:accent2>
      <a:accent3>
        <a:srgbClr val="FCBD25"/>
      </a:accent3>
      <a:accent4>
        <a:srgbClr val="8CC63F"/>
      </a:accent4>
      <a:accent5>
        <a:srgbClr val="EF6922"/>
      </a:accent5>
      <a:accent6>
        <a:srgbClr val="0BAFA1"/>
      </a:accent6>
      <a:hlink>
        <a:srgbClr val="00A4E4"/>
      </a:hlink>
      <a:folHlink>
        <a:srgbClr val="01496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OT Template.pptx" id="{DDE11256-0A09-4AC1-BFD4-2C52EFC3A6A2}" vid="{52E937A5-A0FD-4608-ACD1-296A8702717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E3F38FBD54E047AB3A6A1A34C604F7" ma:contentTypeVersion="16" ma:contentTypeDescription="Create a new document." ma:contentTypeScope="" ma:versionID="126ccf3739daa4a46e79f01ad8ed1db9">
  <xsd:schema xmlns:xsd="http://www.w3.org/2001/XMLSchema" xmlns:xs="http://www.w3.org/2001/XMLSchema" xmlns:p="http://schemas.microsoft.com/office/2006/metadata/properties" xmlns:ns2="ae1a37bc-7cf4-4dde-afa4-3422cb02ba97" xmlns:ns3="d1e273cb-de8a-4719-97a0-5a6afbd1fd41" xmlns:ns4="1ecc9e71-491a-4f8c-a018-e450f770efd4" targetNamespace="http://schemas.microsoft.com/office/2006/metadata/properties" ma:root="true" ma:fieldsID="98b1c33cc613f7e937983047e0245b67" ns2:_="" ns3:_="" ns4:_="">
    <xsd:import namespace="ae1a37bc-7cf4-4dde-afa4-3422cb02ba97"/>
    <xsd:import namespace="d1e273cb-de8a-4719-97a0-5a6afbd1fd41"/>
    <xsd:import namespace="1ecc9e71-491a-4f8c-a018-e450f770ef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1a37bc-7cf4-4dde-afa4-3422cb02ba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hidden="true" ma:indexed="true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f0d1f32-acc0-4b18-a898-8579d5c617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hidden="true" ma:internalName="MediaServiceOCR" ma:readOnly="true">
      <xsd:simpleType>
        <xsd:restriction base="dms:Note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73cb-de8a-4719-97a0-5a6afbd1fd4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c87cdb3-01ff-4eb8-84ee-6c356b3a77fc}" ma:internalName="TaxCatchAll" ma:readOnly="false" ma:showField="CatchAllData" ma:web="d1e273cb-de8a-4719-97a0-5a6afbd1fd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cc9e71-491a-4f8c-a018-e450f770efd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1a37bc-7cf4-4dde-afa4-3422cb02ba97">
      <Terms xmlns="http://schemas.microsoft.com/office/infopath/2007/PartnerControls"/>
    </lcf76f155ced4ddcb4097134ff3c332f>
    <TaxCatchAll xmlns="d1e273cb-de8a-4719-97a0-5a6afbd1fd4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380D85-9814-46B0-8EB0-3553667FEF16}">
  <ds:schemaRefs>
    <ds:schemaRef ds:uri="1ecc9e71-491a-4f8c-a018-e450f770efd4"/>
    <ds:schemaRef ds:uri="ae1a37bc-7cf4-4dde-afa4-3422cb02ba97"/>
    <ds:schemaRef ds:uri="d1e273cb-de8a-4719-97a0-5a6afbd1fd4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78D575C-0A15-40AE-A42E-DEC725BA8676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1ecc9e71-491a-4f8c-a018-e450f770efd4"/>
    <ds:schemaRef ds:uri="http://schemas.microsoft.com/office/infopath/2007/PartnerControls"/>
    <ds:schemaRef ds:uri="http://purl.org/dc/elements/1.1/"/>
    <ds:schemaRef ds:uri="http://schemas.microsoft.com/office/2006/metadata/properties"/>
    <ds:schemaRef ds:uri="d1e273cb-de8a-4719-97a0-5a6afbd1fd41"/>
    <ds:schemaRef ds:uri="ae1a37bc-7cf4-4dde-afa4-3422cb02ba9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1E8E66E-7E2C-4B94-BE90-101B3EB92E6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36cda9-062d-4151-8144-97ddc56e7027}" enabled="0" method="" siteId="{7036cda9-062d-4151-8144-97ddc56e702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CDOT Presentation Template</Template>
  <TotalTime>5</TotalTime>
  <Words>596</Words>
  <Application>Microsoft Office PowerPoint</Application>
  <PresentationFormat>Widescreen</PresentationFormat>
  <Paragraphs>117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Arial</vt:lpstr>
      <vt:lpstr>Big Shoulders Display ExtraBold</vt:lpstr>
      <vt:lpstr>Calibri</vt:lpstr>
      <vt:lpstr>MetaPro-Light</vt:lpstr>
      <vt:lpstr>Roboto</vt:lpstr>
      <vt:lpstr>CDOT_White</vt:lpstr>
      <vt:lpstr>CDOT_Lt Blue</vt:lpstr>
      <vt:lpstr>CDOT_Blue</vt:lpstr>
      <vt:lpstr>25th ward ashland AVE - cullerton to 18th Pl  </vt:lpstr>
      <vt:lpstr>Traffic study process</vt:lpstr>
      <vt:lpstr>CDOT COMPLETE STREETS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Proposed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Huff</dc:creator>
  <cp:lastModifiedBy>Allison Porton</cp:lastModifiedBy>
  <cp:revision>4</cp:revision>
  <cp:lastPrinted>2026-07-08T21:00:22Z</cp:lastPrinted>
  <dcterms:created xsi:type="dcterms:W3CDTF">2022-06-21T22:34:49Z</dcterms:created>
  <dcterms:modified xsi:type="dcterms:W3CDTF">2026-07-08T21:04:01Z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0x010100D2E3F38FBD54E047AB3A6A1A34C604F7</vt:lpwstr>
  </property>
  <property fmtid="{D5CDD505-2E9C-101B-9397-08002B2CF9AE}" pid="3" name="MediaServiceImageTags">
    <vt:lpwstr/>
  </property>
</Properties>
</file>